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sldIdLst>
    <p:sldId id="256" r:id="rId2"/>
    <p:sldId id="292" r:id="rId3"/>
    <p:sldId id="293" r:id="rId4"/>
    <p:sldId id="294" r:id="rId5"/>
    <p:sldId id="297" r:id="rId6"/>
    <p:sldId id="298" r:id="rId7"/>
    <p:sldId id="299" r:id="rId8"/>
    <p:sldId id="300" r:id="rId9"/>
    <p:sldId id="301" r:id="rId10"/>
    <p:sldId id="303" r:id="rId11"/>
    <p:sldId id="305" r:id="rId12"/>
    <p:sldId id="306" r:id="rId13"/>
    <p:sldId id="307" r:id="rId14"/>
    <p:sldId id="258" r:id="rId15"/>
    <p:sldId id="259" r:id="rId16"/>
    <p:sldId id="261" r:id="rId17"/>
    <p:sldId id="262" r:id="rId18"/>
    <p:sldId id="263" r:id="rId19"/>
    <p:sldId id="265" r:id="rId20"/>
    <p:sldId id="266" r:id="rId21"/>
    <p:sldId id="269" r:id="rId22"/>
    <p:sldId id="272" r:id="rId23"/>
    <p:sldId id="273" r:id="rId24"/>
    <p:sldId id="274" r:id="rId25"/>
    <p:sldId id="275" r:id="rId26"/>
    <p:sldId id="277" r:id="rId27"/>
    <p:sldId id="278" r:id="rId28"/>
    <p:sldId id="284" r:id="rId29"/>
    <p:sldId id="286" r:id="rId30"/>
    <p:sldId id="308" r:id="rId31"/>
    <p:sldId id="314" r:id="rId32"/>
    <p:sldId id="316" r:id="rId33"/>
    <p:sldId id="315" r:id="rId34"/>
    <p:sldId id="318" r:id="rId35"/>
    <p:sldId id="317" r:id="rId36"/>
    <p:sldId id="310" r:id="rId37"/>
    <p:sldId id="311" r:id="rId38"/>
    <p:sldId id="312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8"/>
      <c:rotY val="20"/>
      <c:depthPercent val="100"/>
      <c:rAngAx val="1"/>
    </c:view3D>
    <c:floor>
      <c:thickness val="0"/>
      <c:spPr>
        <a:solidFill>
          <a:srgbClr val="FFFF99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2"/>
          <c:order val="0"/>
          <c:tx>
            <c:strRef>
              <c:f>Sheet1!$G$1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FF00"/>
            </a:solidFill>
            <a:ln w="1213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8653298823029482E-2"/>
                  <c:y val="0.4118184982353378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B1E31EBC-5D66-469B-971F-89D391365F6C}" type="VALUE">
                      <a:rPr lang="en-US" sz="2500" dirty="0"/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702417216784218"/>
                      <c:h val="0.1588426332591549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253-4477-8F5F-A9A1E0389E2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</c:f>
              <c:numCache>
                <c:formatCode>General</c:formatCode>
                <c:ptCount val="1"/>
              </c:numCache>
            </c:numRef>
          </c:cat>
          <c:val>
            <c:numRef>
              <c:f>Sheet1!$G$2:$G$3</c:f>
              <c:numCache>
                <c:formatCode>General</c:formatCode>
                <c:ptCount val="1"/>
                <c:pt idx="0">
                  <c:v>117099.2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2253-4477-8F5F-A9A1E0389E22}"/>
            </c:ext>
          </c:extLst>
        </c:ser>
        <c:ser>
          <c:idx val="3"/>
          <c:order val="1"/>
          <c:tx>
            <c:strRef>
              <c:f>Sheet1!$H$1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FF00"/>
            </a:solidFill>
            <a:ln w="1213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197299203439051E-2"/>
                  <c:y val="0.274334602349952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5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253-4477-8F5F-A9A1E0389E2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</c:f>
              <c:numCache>
                <c:formatCode>General</c:formatCode>
                <c:ptCount val="1"/>
              </c:numCache>
            </c:numRef>
          </c:cat>
          <c:val>
            <c:numRef>
              <c:f>Sheet1!$H$2:$H$3</c:f>
              <c:numCache>
                <c:formatCode>General</c:formatCode>
                <c:ptCount val="1"/>
                <c:pt idx="0">
                  <c:v>135556.4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7-2253-4477-8F5F-A9A1E0389E22}"/>
            </c:ext>
          </c:extLst>
        </c:ser>
        <c:ser>
          <c:idx val="4"/>
          <c:order val="2"/>
          <c:tx>
            <c:strRef>
              <c:f>Sheet1!$I$1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FF"/>
            </a:solidFill>
            <a:ln w="1213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7313247825409873E-2"/>
                  <c:y val="0.196357148024190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5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253-4477-8F5F-A9A1E0389E2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</c:f>
              <c:numCache>
                <c:formatCode>General</c:formatCode>
                <c:ptCount val="1"/>
              </c:numCache>
            </c:numRef>
          </c:cat>
          <c:val>
            <c:numRef>
              <c:f>Sheet1!$I$2:$I$3</c:f>
              <c:numCache>
                <c:formatCode>General</c:formatCode>
                <c:ptCount val="1"/>
                <c:pt idx="0">
                  <c:v>150552.9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B-2253-4477-8F5F-A9A1E0389E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gapDepth val="0"/>
        <c:shape val="box"/>
        <c:axId val="69260800"/>
        <c:axId val="69262336"/>
        <c:axId val="0"/>
      </c:bar3DChart>
      <c:catAx>
        <c:axId val="6926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0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9262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262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9260800"/>
        <c:crosses val="autoZero"/>
        <c:crossBetween val="between"/>
      </c:valAx>
      <c:spPr>
        <a:noFill/>
        <a:ln w="24282">
          <a:noFill/>
        </a:ln>
      </c:spPr>
    </c:plotArea>
    <c:legend>
      <c:legendPos val="b"/>
      <c:layout>
        <c:manualLayout>
          <c:xMode val="edge"/>
          <c:yMode val="edge"/>
          <c:x val="5.3864204366816985E-2"/>
          <c:y val="0.917883124273143"/>
          <c:w val="0.7529273007183982"/>
          <c:h val="7.664228961621955E-2"/>
        </c:manualLayout>
      </c:layout>
      <c:overlay val="0"/>
      <c:spPr>
        <a:noFill/>
        <a:ln w="24274">
          <a:noFill/>
        </a:ln>
      </c:spPr>
      <c:txPr>
        <a:bodyPr/>
        <a:lstStyle/>
        <a:p>
          <a:pPr>
            <a:defRPr sz="1931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0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88309273840768E-2"/>
          <c:y val="8.7525821196347692E-2"/>
          <c:w val="0.46213828740157475"/>
          <c:h val="0.9416496338514951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Pt>
            <c:idx val="0"/>
            <c:bubble3D val="0"/>
            <c:explosion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04-4B33-84DD-5CCA94239606}"/>
              </c:ext>
            </c:extLst>
          </c:dPt>
          <c:dPt>
            <c:idx val="1"/>
            <c:bubble3D val="0"/>
            <c:spPr>
              <a:solidFill>
                <a:srgbClr val="10BF0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04-4B33-84DD-5CCA942396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404-4B33-84DD-5CCA942396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404-4B33-84DD-5CCA9423960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404-4B33-84DD-5CCA94239606}"/>
              </c:ext>
            </c:extLst>
          </c:dPt>
          <c:dLbls>
            <c:dLbl>
              <c:idx val="0"/>
              <c:layout>
                <c:manualLayout>
                  <c:x val="-9.3256324730242146E-2"/>
                  <c:y val="-0.156041929640167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5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04-4B33-84DD-5CCA9423960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5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04-4B33-84DD-5CCA9423960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5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04-4B33-84DD-5CCA94239606}"/>
                </c:ext>
              </c:extLst>
            </c:dLbl>
            <c:dLbl>
              <c:idx val="3"/>
              <c:layout>
                <c:manualLayout>
                  <c:x val="5.1277249198016857E-2"/>
                  <c:y val="4.62444915566414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479166666666669E-2"/>
                      <c:h val="8.42651608066614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404-4B33-84DD-5CCA94239606}"/>
                </c:ext>
              </c:extLst>
            </c:dLbl>
            <c:dLbl>
              <c:idx val="4"/>
              <c:layout>
                <c:manualLayout>
                  <c:x val="7.7990576698745984E-2"/>
                  <c:y val="0.1301331893345128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5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04-4B33-84DD-5CCA9423960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фонд оплаты труда</c:v>
                </c:pt>
                <c:pt idx="1">
                  <c:v>коммунальные услуги</c:v>
                </c:pt>
                <c:pt idx="2">
                  <c:v>продукты питания</c:v>
                </c:pt>
                <c:pt idx="3">
                  <c:v>лекарственное обеспечение</c:v>
                </c:pt>
                <c:pt idx="4">
                  <c:v>прочее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63.7</c:v>
                </c:pt>
                <c:pt idx="1">
                  <c:v>7.7</c:v>
                </c:pt>
                <c:pt idx="2">
                  <c:v>5.4</c:v>
                </c:pt>
                <c:pt idx="3">
                  <c:v>2.2000000000000002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04-4B33-84DD-5CCA942396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76967592592593"/>
          <c:y val="0.10976475385578242"/>
          <c:w val="0.31184027777777779"/>
          <c:h val="0.696407180517836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38"/>
      <c:rotY val="20"/>
      <c:depthPercent val="100"/>
      <c:rAngAx val="1"/>
    </c:view3D>
    <c:floor>
      <c:thickness val="0"/>
      <c:spPr>
        <a:solidFill>
          <a:srgbClr val="FFFF99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2212626619045743E-4"/>
          <c:y val="4.1345962844235536E-2"/>
          <c:w val="0.98360655737704916"/>
          <c:h val="0.793650793650793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FF00"/>
            </a:solidFill>
            <a:ln w="1380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8589856832158257E-2"/>
                  <c:y val="0.28352659880840042"/>
                </c:manualLayout>
              </c:layout>
              <c:spPr>
                <a:noFill/>
                <a:ln w="27616">
                  <a:noFill/>
                </a:ln>
              </c:spPr>
              <c:txPr>
                <a:bodyPr/>
                <a:lstStyle/>
                <a:p>
                  <a:pPr>
                    <a:defRPr sz="2692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74-4E0C-9EDB-E03F36B4674E}"/>
                </c:ext>
              </c:extLst>
            </c:dLbl>
            <c:spPr>
              <a:noFill/>
              <a:ln w="2761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69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0.0</c:formatCode>
                <c:ptCount val="1"/>
                <c:pt idx="0">
                  <c:v>3647.8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5574-4E0C-9EDB-E03F36B4674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FF00"/>
            </a:solidFill>
            <a:ln w="1380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144548180683543E-2"/>
                  <c:y val="0.20785055793286888"/>
                </c:manualLayout>
              </c:layout>
              <c:spPr>
                <a:noFill/>
                <a:ln w="27616">
                  <a:noFill/>
                </a:ln>
              </c:spPr>
              <c:txPr>
                <a:bodyPr/>
                <a:lstStyle/>
                <a:p>
                  <a:pPr>
                    <a:defRPr sz="2692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74-4E0C-9EDB-E03F36B4674E}"/>
                </c:ext>
              </c:extLst>
            </c:dLbl>
            <c:spPr>
              <a:noFill/>
              <a:ln w="2761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69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</c:f>
              <c:numCache>
                <c:formatCode>General</c:formatCode>
                <c:ptCount val="1"/>
              </c:numCache>
            </c:numRef>
          </c:cat>
          <c:val>
            <c:numRef>
              <c:f>Sheet1!$C$2:$C$2</c:f>
              <c:numCache>
                <c:formatCode>0.0</c:formatCode>
                <c:ptCount val="1"/>
                <c:pt idx="0">
                  <c:v>4320.6000000000004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5574-4E0C-9EDB-E03F36B4674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BC148C"/>
            </a:solidFill>
            <a:ln w="13808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B00FB"/>
              </a:solidFill>
              <a:ln w="13808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5574-4E0C-9EDB-E03F36B4674E}"/>
              </c:ext>
            </c:extLst>
          </c:dPt>
          <c:dLbls>
            <c:dLbl>
              <c:idx val="0"/>
              <c:layout>
                <c:manualLayout>
                  <c:x val="4.053213222904662E-2"/>
                  <c:y val="0.10560509901144463"/>
                </c:manualLayout>
              </c:layout>
              <c:spPr>
                <a:noFill/>
                <a:ln w="27616">
                  <a:noFill/>
                </a:ln>
              </c:spPr>
              <c:txPr>
                <a:bodyPr/>
                <a:lstStyle/>
                <a:p>
                  <a:pPr>
                    <a:defRPr sz="2692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74-4E0C-9EDB-E03F36B4674E}"/>
                </c:ext>
              </c:extLst>
            </c:dLbl>
            <c:spPr>
              <a:noFill/>
              <a:ln w="2761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69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</c:f>
              <c:numCache>
                <c:formatCode>General</c:formatCode>
                <c:ptCount val="1"/>
              </c:numCache>
            </c:numRef>
          </c:cat>
          <c:val>
            <c:numRef>
              <c:f>Sheet1!$D$2:$D$2</c:f>
              <c:numCache>
                <c:formatCode>0.0</c:formatCode>
                <c:ptCount val="1"/>
                <c:pt idx="0">
                  <c:v>4525.3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5574-4E0C-9EDB-E03F36B467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gapDepth val="0"/>
        <c:shape val="box"/>
        <c:axId val="70921600"/>
        <c:axId val="70931968"/>
        <c:axId val="0"/>
      </c:bar3DChart>
      <c:catAx>
        <c:axId val="7092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0931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93196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70921600"/>
        <c:crosses val="autoZero"/>
        <c:crossBetween val="between"/>
      </c:valAx>
      <c:spPr>
        <a:noFill/>
        <a:ln w="25371">
          <a:noFill/>
        </a:ln>
      </c:spPr>
    </c:plotArea>
    <c:legend>
      <c:legendPos val="b"/>
      <c:layout>
        <c:manualLayout>
          <c:xMode val="edge"/>
          <c:yMode val="edge"/>
          <c:x val="0.17501823699089933"/>
          <c:y val="0.80022424474106357"/>
          <c:w val="0.60070259550889493"/>
          <c:h val="0.11111117072887192"/>
        </c:manualLayout>
      </c:layout>
      <c:overlay val="0"/>
      <c:spPr>
        <a:noFill/>
        <a:ln w="27616">
          <a:noFill/>
        </a:ln>
      </c:spPr>
      <c:txPr>
        <a:bodyPr/>
        <a:lstStyle/>
        <a:p>
          <a:pPr>
            <a:defRPr sz="219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8"/>
      <c:rotY val="20"/>
      <c:depthPercent val="150"/>
      <c:rAngAx val="1"/>
    </c:view3D>
    <c:floor>
      <c:thickness val="0"/>
      <c:spPr>
        <a:solidFill>
          <a:srgbClr val="FFFF99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10BF03"/>
            </a:solidFill>
            <a:ln w="1078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2876524271234355E-2"/>
                  <c:y val="0.44779327555175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8A-4F50-BC0A-E7E12CCB1EA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</c:f>
              <c:numCache>
                <c:formatCode>General</c:formatCode>
                <c:ptCount val="1"/>
              </c:numCache>
            </c:numRef>
          </c:cat>
          <c:val>
            <c:numRef>
              <c:f>Sheet1!$D$2:$D$3</c:f>
              <c:numCache>
                <c:formatCode>General</c:formatCode>
                <c:ptCount val="1"/>
                <c:pt idx="0">
                  <c:v>248.1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388A-4F50-BC0A-E7E12CCB1EAD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FF00"/>
            </a:solidFill>
            <a:ln w="1078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7592552009787885E-2"/>
                  <c:y val="0.370290593244722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88A-4F50-BC0A-E7E12CCB1EA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</c:f>
              <c:numCache>
                <c:formatCode>General</c:formatCode>
                <c:ptCount val="1"/>
              </c:numCache>
            </c:numRef>
          </c:cat>
          <c:val>
            <c:numRef>
              <c:f>Sheet1!$E$2:$E$3</c:f>
              <c:numCache>
                <c:formatCode>General</c:formatCode>
                <c:ptCount val="1"/>
                <c:pt idx="0">
                  <c:v>299.64999999999998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7-388A-4F50-BC0A-E7E12CCB1EAD}"/>
            </c:ext>
          </c:extLst>
        </c:ser>
        <c:ser>
          <c:idx val="4"/>
          <c:order val="2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FF"/>
            </a:solidFill>
            <a:ln w="1078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1506097084937301E-2"/>
                  <c:y val="0.132041606893466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88A-4F50-BC0A-E7E12CCB1EA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</c:f>
              <c:numCache>
                <c:formatCode>General</c:formatCode>
                <c:ptCount val="1"/>
              </c:numCache>
            </c:numRef>
          </c:cat>
          <c:val>
            <c:numRef>
              <c:f>Sheet1!$F$2:$F$3</c:f>
              <c:numCache>
                <c:formatCode>General</c:formatCode>
                <c:ptCount val="1"/>
                <c:pt idx="0">
                  <c:v>257.45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B-388A-4F50-BC0A-E7E12CCB1E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box"/>
        <c:axId val="71154688"/>
        <c:axId val="71242880"/>
        <c:axId val="0"/>
      </c:bar3DChart>
      <c:catAx>
        <c:axId val="7115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69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1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1242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2428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1154688"/>
        <c:crosses val="autoZero"/>
        <c:crossBetween val="between"/>
      </c:valAx>
      <c:spPr>
        <a:noFill/>
        <a:ln w="21620">
          <a:noFill/>
        </a:ln>
      </c:spPr>
    </c:plotArea>
    <c:legend>
      <c:legendPos val="b"/>
      <c:layout>
        <c:manualLayout>
          <c:xMode val="edge"/>
          <c:yMode val="edge"/>
          <c:x val="5.2693196468847021E-2"/>
          <c:y val="0.9197080291970805"/>
          <c:w val="0.68969559344355147"/>
          <c:h val="7.664233576642332E-2"/>
        </c:manualLayout>
      </c:layout>
      <c:overlay val="0"/>
      <c:spPr>
        <a:noFill/>
        <a:ln w="21575">
          <a:noFill/>
        </a:ln>
      </c:spPr>
      <c:txPr>
        <a:bodyPr/>
        <a:lstStyle/>
        <a:p>
          <a:pPr>
            <a:defRPr sz="171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6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8"/>
      <c:rotY val="20"/>
      <c:depthPercent val="100"/>
      <c:rAngAx val="1"/>
    </c:view3D>
    <c:floor>
      <c:thickness val="0"/>
      <c:spPr>
        <a:solidFill>
          <a:srgbClr val="FFFF99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10BF03"/>
            </a:solidFill>
            <a:ln w="994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0253164556962033E-2"/>
                  <c:y val="0.192321470910049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2F1-495D-96B8-191021E4907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</c:f>
              <c:numCache>
                <c:formatCode>General</c:formatCode>
                <c:ptCount val="1"/>
              </c:numCache>
            </c:numRef>
          </c:cat>
          <c:val>
            <c:numRef>
              <c:f>Sheet1!$D$2:$D$3</c:f>
              <c:numCache>
                <c:formatCode>General</c:formatCode>
                <c:ptCount val="1"/>
                <c:pt idx="0">
                  <c:v>125.25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E2F1-495D-96B8-191021E49072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FF00"/>
            </a:solidFill>
            <a:ln w="994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1814345991561181E-2"/>
                  <c:y val="0.114818788603014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F1-495D-96B8-191021E4907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</c:f>
              <c:numCache>
                <c:formatCode>General</c:formatCode>
                <c:ptCount val="1"/>
              </c:numCache>
            </c:numRef>
          </c:cat>
          <c:val>
            <c:numRef>
              <c:f>Sheet1!$E$2:$E$3</c:f>
              <c:numCache>
                <c:formatCode>General</c:formatCode>
                <c:ptCount val="1"/>
                <c:pt idx="0">
                  <c:v>87.16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7-E2F1-495D-96B8-191021E49072}"/>
            </c:ext>
          </c:extLst>
        </c:ser>
        <c:ser>
          <c:idx val="4"/>
          <c:order val="2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B00FB"/>
            </a:solidFill>
            <a:ln w="994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8565400843881863E-2"/>
                  <c:y val="0.25834227435678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2F1-495D-96B8-191021E4907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</c:f>
              <c:numCache>
                <c:formatCode>General</c:formatCode>
                <c:ptCount val="1"/>
              </c:numCache>
            </c:numRef>
          </c:cat>
          <c:val>
            <c:numRef>
              <c:f>Sheet1!$F$2:$F$3</c:f>
              <c:numCache>
                <c:formatCode>General</c:formatCode>
                <c:ptCount val="1"/>
                <c:pt idx="0">
                  <c:v>101.27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B-E2F1-495D-96B8-191021E490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gapDepth val="0"/>
        <c:shape val="box"/>
        <c:axId val="71379968"/>
        <c:axId val="71394048"/>
        <c:axId val="0"/>
      </c:bar3DChart>
      <c:catAx>
        <c:axId val="7137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4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8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1394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3940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1379968"/>
        <c:crosses val="autoZero"/>
        <c:crossBetween val="between"/>
      </c:valAx>
      <c:spPr>
        <a:noFill/>
        <a:ln w="21748">
          <a:noFill/>
        </a:ln>
      </c:spPr>
    </c:plotArea>
    <c:legend>
      <c:legendPos val="b"/>
      <c:layout>
        <c:manualLayout>
          <c:xMode val="edge"/>
          <c:yMode val="edge"/>
          <c:x val="5.2693186079012862E-2"/>
          <c:y val="0.91970800524934382"/>
          <c:w val="0.68969560623103976"/>
          <c:h val="7.6642349853327185E-2"/>
        </c:manualLayout>
      </c:layout>
      <c:overlay val="0"/>
      <c:spPr>
        <a:noFill/>
        <a:ln w="19884">
          <a:noFill/>
        </a:ln>
      </c:spPr>
      <c:txPr>
        <a:bodyPr/>
        <a:lstStyle/>
        <a:p>
          <a:pPr>
            <a:defRPr sz="1581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38"/>
      <c:rotY val="20"/>
      <c:depthPercent val="100"/>
      <c:rAngAx val="1"/>
    </c:view3D>
    <c:floor>
      <c:thickness val="0"/>
      <c:spPr>
        <a:solidFill>
          <a:srgbClr val="FFFF99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5670588213315729E-2"/>
          <c:y val="4.1346895185787574E-2"/>
          <c:w val="0.91687807072001215"/>
          <c:h val="0.793650793650793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FF00"/>
            </a:solidFill>
            <a:ln w="1380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8589856832158257E-2"/>
                  <c:y val="0.28352659880840042"/>
                </c:manualLayout>
              </c:layout>
              <c:spPr>
                <a:noFill/>
                <a:ln w="27616">
                  <a:noFill/>
                </a:ln>
              </c:spPr>
              <c:txPr>
                <a:bodyPr/>
                <a:lstStyle/>
                <a:p>
                  <a:pPr>
                    <a:defRPr sz="2692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AB-47AD-9E2E-A364001E03A6}"/>
                </c:ext>
              </c:extLst>
            </c:dLbl>
            <c:spPr>
              <a:noFill/>
              <a:ln w="2761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69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0.0</c:formatCode>
                <c:ptCount val="1"/>
                <c:pt idx="0">
                  <c:v>266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C8AB-47AD-9E2E-A364001E03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FF00"/>
            </a:solidFill>
            <a:ln w="1380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0593111405684053E-2"/>
                  <c:y val="0.12136406369678328"/>
                </c:manualLayout>
              </c:layout>
              <c:spPr>
                <a:noFill/>
                <a:ln w="27616">
                  <a:noFill/>
                </a:ln>
              </c:spPr>
              <c:txPr>
                <a:bodyPr/>
                <a:lstStyle/>
                <a:p>
                  <a:pPr>
                    <a:defRPr sz="2692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AB-47AD-9E2E-A364001E03A6}"/>
                </c:ext>
              </c:extLst>
            </c:dLbl>
            <c:spPr>
              <a:noFill/>
              <a:ln w="2761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69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</c:f>
              <c:numCache>
                <c:formatCode>General</c:formatCode>
                <c:ptCount val="1"/>
              </c:numCache>
            </c:numRef>
          </c:cat>
          <c:val>
            <c:numRef>
              <c:f>Sheet1!$C$2:$C$2</c:f>
              <c:numCache>
                <c:formatCode>0.0</c:formatCode>
                <c:ptCount val="1"/>
                <c:pt idx="0">
                  <c:v>285.8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C8AB-47AD-9E2E-A364001E03A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BC148C"/>
            </a:solidFill>
            <a:ln w="13808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B00FB"/>
              </a:solidFill>
              <a:ln w="13808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C8AB-47AD-9E2E-A364001E03A6}"/>
              </c:ext>
            </c:extLst>
          </c:dPt>
          <c:dLbls>
            <c:dLbl>
              <c:idx val="0"/>
              <c:layout>
                <c:manualLayout>
                  <c:x val="4.053213222904662E-2"/>
                  <c:y val="0.10560509901144463"/>
                </c:manualLayout>
              </c:layout>
              <c:spPr>
                <a:noFill/>
                <a:ln w="27616">
                  <a:noFill/>
                </a:ln>
              </c:spPr>
              <c:txPr>
                <a:bodyPr/>
                <a:lstStyle/>
                <a:p>
                  <a:pPr>
                    <a:defRPr sz="2692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AB-47AD-9E2E-A364001E03A6}"/>
                </c:ext>
              </c:extLst>
            </c:dLbl>
            <c:spPr>
              <a:noFill/>
              <a:ln w="2761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69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</c:f>
              <c:numCache>
                <c:formatCode>General</c:formatCode>
                <c:ptCount val="1"/>
              </c:numCache>
            </c:numRef>
          </c:cat>
          <c:val>
            <c:numRef>
              <c:f>Sheet1!$D$2:$D$2</c:f>
              <c:numCache>
                <c:formatCode>0.0</c:formatCode>
                <c:ptCount val="1"/>
                <c:pt idx="0">
                  <c:v>193.5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6-C8AB-47AD-9E2E-A364001E03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gapDepth val="0"/>
        <c:shape val="box"/>
        <c:axId val="75688576"/>
        <c:axId val="75764096"/>
        <c:axId val="0"/>
      </c:bar3DChart>
      <c:catAx>
        <c:axId val="7568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5764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76409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75688576"/>
        <c:crosses val="autoZero"/>
        <c:crossBetween val="between"/>
      </c:valAx>
      <c:spPr>
        <a:noFill/>
        <a:ln w="25371">
          <a:noFill/>
        </a:ln>
      </c:spPr>
    </c:plotArea>
    <c:legend>
      <c:legendPos val="b"/>
      <c:layout>
        <c:manualLayout>
          <c:xMode val="edge"/>
          <c:yMode val="edge"/>
          <c:x val="0.17681504811898519"/>
          <c:y val="0.88095239372761502"/>
          <c:w val="0.60070259550889493"/>
          <c:h val="0.11111117072887192"/>
        </c:manualLayout>
      </c:layout>
      <c:overlay val="0"/>
      <c:spPr>
        <a:noFill/>
        <a:ln w="27616">
          <a:noFill/>
        </a:ln>
      </c:spPr>
      <c:txPr>
        <a:bodyPr/>
        <a:lstStyle/>
        <a:p>
          <a:pPr>
            <a:defRPr sz="219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2B8D-E766-4111-870E-367C539FEACE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37C753D-C303-49E6-AA10-2F82C1ABD1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79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B4E95E-80A4-4953-A6DA-A3435F3FBCED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16.04.2018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5438D-D6AC-4FA7-B2B8-C469CC3C520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10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B4E95E-80A4-4953-A6DA-A3435F3FBCED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16.04.2018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5438D-D6AC-4FA7-B2B8-C469CC3C520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2025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B4E95E-80A4-4953-A6DA-A3435F3FBCED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16.04.2018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5438D-D6AC-4FA7-B2B8-C469CC3C520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714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B4E95E-80A4-4953-A6DA-A3435F3FBCED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16.04.2018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5438D-D6AC-4FA7-B2B8-C469CC3C520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9546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B4E95E-80A4-4953-A6DA-A3435F3FBCED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16.04.2018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5438D-D6AC-4FA7-B2B8-C469CC3C520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2324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2B8D-E766-4111-870E-367C539FEACE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753D-C303-49E6-AA10-2F82C1ABD1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322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2B8D-E766-4111-870E-367C539FEACE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753D-C303-49E6-AA10-2F82C1ABD1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754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01C801-C92F-42E7-8734-5868053AF64E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375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/>
              <a:t>Образец подзаголовка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962732" y="2355850"/>
            <a:ext cx="10253485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0" i="1" u="none" strike="noStrike" kern="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2301307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2B8D-E766-4111-870E-367C539FEACE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753D-C303-49E6-AA10-2F82C1ABD1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31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2B8D-E766-4111-870E-367C539FEACE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7C753D-C303-49E6-AA10-2F82C1ABD1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63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2B8D-E766-4111-870E-367C539FEACE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7C753D-C303-49E6-AA10-2F82C1ABD1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042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2B8D-E766-4111-870E-367C539FEACE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7C753D-C303-49E6-AA10-2F82C1ABD1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1148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2B8D-E766-4111-870E-367C539FEACE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753D-C303-49E6-AA10-2F82C1ABD1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70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2B8D-E766-4111-870E-367C539FEACE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753D-C303-49E6-AA10-2F82C1ABD1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05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2B8D-E766-4111-870E-367C539FEACE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753D-C303-49E6-AA10-2F82C1ABD1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5289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2B8D-E766-4111-870E-367C539FEACE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7C753D-C303-49E6-AA10-2F82C1ABD1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8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B4E95E-80A4-4953-A6DA-A3435F3FBCED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16.04.2018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5438D-D6AC-4FA7-B2B8-C469CC3C520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979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  <p:sldLayoutId id="2147483871" r:id="rId17"/>
    <p:sldLayoutId id="2147483712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2216" y="1332411"/>
            <a:ext cx="10833463" cy="24300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i="1" dirty="0">
                <a:solidFill>
                  <a:schemeClr val="accent5">
                    <a:lumMod val="75000"/>
                  </a:schemeClr>
                </a:solidFill>
              </a:rPr>
              <a:t>Годовой отчет </a:t>
            </a:r>
            <a:br>
              <a:rPr lang="ru-RU" sz="4800" b="1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800" b="1" i="1" dirty="0">
                <a:solidFill>
                  <a:schemeClr val="accent5">
                    <a:lumMod val="75000"/>
                  </a:schemeClr>
                </a:solidFill>
              </a:rPr>
              <a:t>ГБУ РС (Я) «Городской специализированный дом ребенка»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566" y="5042644"/>
            <a:ext cx="6021351" cy="1096899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Главный врач</a:t>
            </a:r>
          </a:p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Василий Петрович Старостин</a:t>
            </a:r>
          </a:p>
        </p:txBody>
      </p:sp>
    </p:spTree>
    <p:extLst>
      <p:ext uri="{BB962C8B-B14F-4D97-AF65-F5344CB8AC3E}">
        <p14:creationId xmlns:p14="http://schemas.microsoft.com/office/powerpoint/2010/main" val="2425299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385" y="609600"/>
            <a:ext cx="9285317" cy="78812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Категорийность медицинского персонала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363615"/>
              </p:ext>
            </p:extLst>
          </p:nvPr>
        </p:nvGraphicFramePr>
        <p:xfrm>
          <a:off x="648392" y="1737359"/>
          <a:ext cx="10854497" cy="4663442"/>
        </p:xfrm>
        <a:graphic>
          <a:graphicData uri="http://schemas.openxmlformats.org/drawingml/2006/table">
            <a:tbl>
              <a:tblPr/>
              <a:tblGrid>
                <a:gridCol w="1177999">
                  <a:extLst>
                    <a:ext uri="{9D8B030D-6E8A-4147-A177-3AD203B41FA5}">
                      <a16:colId xmlns:a16="http://schemas.microsoft.com/office/drawing/2014/main" val="2179057592"/>
                    </a:ext>
                  </a:extLst>
                </a:gridCol>
                <a:gridCol w="874369">
                  <a:extLst>
                    <a:ext uri="{9D8B030D-6E8A-4147-A177-3AD203B41FA5}">
                      <a16:colId xmlns:a16="http://schemas.microsoft.com/office/drawing/2014/main" val="765426026"/>
                    </a:ext>
                  </a:extLst>
                </a:gridCol>
                <a:gridCol w="815939">
                  <a:extLst>
                    <a:ext uri="{9D8B030D-6E8A-4147-A177-3AD203B41FA5}">
                      <a16:colId xmlns:a16="http://schemas.microsoft.com/office/drawing/2014/main" val="2852559294"/>
                    </a:ext>
                  </a:extLst>
                </a:gridCol>
                <a:gridCol w="812808">
                  <a:extLst>
                    <a:ext uri="{9D8B030D-6E8A-4147-A177-3AD203B41FA5}">
                      <a16:colId xmlns:a16="http://schemas.microsoft.com/office/drawing/2014/main" val="3744907339"/>
                    </a:ext>
                  </a:extLst>
                </a:gridCol>
                <a:gridCol w="812808">
                  <a:extLst>
                    <a:ext uri="{9D8B030D-6E8A-4147-A177-3AD203B41FA5}">
                      <a16:colId xmlns:a16="http://schemas.microsoft.com/office/drawing/2014/main" val="3070119560"/>
                    </a:ext>
                  </a:extLst>
                </a:gridCol>
                <a:gridCol w="855795">
                  <a:extLst>
                    <a:ext uri="{9D8B030D-6E8A-4147-A177-3AD203B41FA5}">
                      <a16:colId xmlns:a16="http://schemas.microsoft.com/office/drawing/2014/main" val="3954175855"/>
                    </a:ext>
                  </a:extLst>
                </a:gridCol>
                <a:gridCol w="623750">
                  <a:extLst>
                    <a:ext uri="{9D8B030D-6E8A-4147-A177-3AD203B41FA5}">
                      <a16:colId xmlns:a16="http://schemas.microsoft.com/office/drawing/2014/main" val="3317217506"/>
                    </a:ext>
                  </a:extLst>
                </a:gridCol>
                <a:gridCol w="739772">
                  <a:extLst>
                    <a:ext uri="{9D8B030D-6E8A-4147-A177-3AD203B41FA5}">
                      <a16:colId xmlns:a16="http://schemas.microsoft.com/office/drawing/2014/main" val="3656089174"/>
                    </a:ext>
                  </a:extLst>
                </a:gridCol>
                <a:gridCol w="886892">
                  <a:extLst>
                    <a:ext uri="{9D8B030D-6E8A-4147-A177-3AD203B41FA5}">
                      <a16:colId xmlns:a16="http://schemas.microsoft.com/office/drawing/2014/main" val="4134887073"/>
                    </a:ext>
                  </a:extLst>
                </a:gridCol>
                <a:gridCol w="887933">
                  <a:extLst>
                    <a:ext uri="{9D8B030D-6E8A-4147-A177-3AD203B41FA5}">
                      <a16:colId xmlns:a16="http://schemas.microsoft.com/office/drawing/2014/main" val="1948991307"/>
                    </a:ext>
                  </a:extLst>
                </a:gridCol>
                <a:gridCol w="887933">
                  <a:extLst>
                    <a:ext uri="{9D8B030D-6E8A-4147-A177-3AD203B41FA5}">
                      <a16:colId xmlns:a16="http://schemas.microsoft.com/office/drawing/2014/main" val="3192387725"/>
                    </a:ext>
                  </a:extLst>
                </a:gridCol>
                <a:gridCol w="739772">
                  <a:extLst>
                    <a:ext uri="{9D8B030D-6E8A-4147-A177-3AD203B41FA5}">
                      <a16:colId xmlns:a16="http://schemas.microsoft.com/office/drawing/2014/main" val="3747018062"/>
                    </a:ext>
                  </a:extLst>
                </a:gridCol>
                <a:gridCol w="738727">
                  <a:extLst>
                    <a:ext uri="{9D8B030D-6E8A-4147-A177-3AD203B41FA5}">
                      <a16:colId xmlns:a16="http://schemas.microsoft.com/office/drawing/2014/main" val="1728616233"/>
                    </a:ext>
                  </a:extLst>
                </a:gridCol>
              </a:tblGrid>
              <a:tr h="745432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EC5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EC5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EC5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EC5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601431"/>
                  </a:ext>
                </a:extLst>
              </a:tr>
              <a:tr h="1242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высш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высш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высш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536951"/>
                  </a:ext>
                </a:extLst>
              </a:tr>
              <a:tr h="737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Врачи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EC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497099"/>
                  </a:ext>
                </a:extLst>
              </a:tr>
              <a:tr h="1192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Средний медперсонал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EC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9433147"/>
                  </a:ext>
                </a:extLst>
              </a:tr>
              <a:tr h="745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Педагоги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EC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62%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71%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274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437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1367" y="400594"/>
            <a:ext cx="6441923" cy="997131"/>
          </a:xfrm>
        </p:spPr>
        <p:txBody>
          <a:bodyPr>
            <a:noAutofit/>
          </a:bodyPr>
          <a:lstStyle/>
          <a:p>
            <a:r>
              <a:rPr lang="ru-RU" sz="5000" dirty="0"/>
              <a:t>Поступление детей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EEB518F-7CFB-4DE7-B526-FC956000A4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072701"/>
              </p:ext>
            </p:extLst>
          </p:nvPr>
        </p:nvGraphicFramePr>
        <p:xfrm>
          <a:off x="410817" y="1258957"/>
          <a:ext cx="9992144" cy="5075582"/>
        </p:xfrm>
        <a:graphic>
          <a:graphicData uri="http://schemas.openxmlformats.org/drawingml/2006/table">
            <a:tbl>
              <a:tblPr firstRow="1" firstCol="1" bandRow="1"/>
              <a:tblGrid>
                <a:gridCol w="1021095">
                  <a:extLst>
                    <a:ext uri="{9D8B030D-6E8A-4147-A177-3AD203B41FA5}">
                      <a16:colId xmlns:a16="http://schemas.microsoft.com/office/drawing/2014/main" val="204950362"/>
                    </a:ext>
                  </a:extLst>
                </a:gridCol>
                <a:gridCol w="2950109">
                  <a:extLst>
                    <a:ext uri="{9D8B030D-6E8A-4147-A177-3AD203B41FA5}">
                      <a16:colId xmlns:a16="http://schemas.microsoft.com/office/drawing/2014/main" val="2811007108"/>
                    </a:ext>
                  </a:extLst>
                </a:gridCol>
                <a:gridCol w="1021095">
                  <a:extLst>
                    <a:ext uri="{9D8B030D-6E8A-4147-A177-3AD203B41FA5}">
                      <a16:colId xmlns:a16="http://schemas.microsoft.com/office/drawing/2014/main" val="2076413750"/>
                    </a:ext>
                  </a:extLst>
                </a:gridCol>
                <a:gridCol w="1036185">
                  <a:extLst>
                    <a:ext uri="{9D8B030D-6E8A-4147-A177-3AD203B41FA5}">
                      <a16:colId xmlns:a16="http://schemas.microsoft.com/office/drawing/2014/main" val="664714185"/>
                    </a:ext>
                  </a:extLst>
                </a:gridCol>
                <a:gridCol w="1036185">
                  <a:extLst>
                    <a:ext uri="{9D8B030D-6E8A-4147-A177-3AD203B41FA5}">
                      <a16:colId xmlns:a16="http://schemas.microsoft.com/office/drawing/2014/main" val="1244175280"/>
                    </a:ext>
                  </a:extLst>
                </a:gridCol>
                <a:gridCol w="1036185">
                  <a:extLst>
                    <a:ext uri="{9D8B030D-6E8A-4147-A177-3AD203B41FA5}">
                      <a16:colId xmlns:a16="http://schemas.microsoft.com/office/drawing/2014/main" val="3554285941"/>
                    </a:ext>
                  </a:extLst>
                </a:gridCol>
                <a:gridCol w="1036185">
                  <a:extLst>
                    <a:ext uri="{9D8B030D-6E8A-4147-A177-3AD203B41FA5}">
                      <a16:colId xmlns:a16="http://schemas.microsoft.com/office/drawing/2014/main" val="336889665"/>
                    </a:ext>
                  </a:extLst>
                </a:gridCol>
                <a:gridCol w="855105">
                  <a:extLst>
                    <a:ext uri="{9D8B030D-6E8A-4147-A177-3AD203B41FA5}">
                      <a16:colId xmlns:a16="http://schemas.microsoft.com/office/drawing/2014/main" val="4094016419"/>
                    </a:ext>
                  </a:extLst>
                </a:gridCol>
              </a:tblGrid>
              <a:tr h="31045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Поступили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925202"/>
                  </a:ext>
                </a:extLst>
              </a:tr>
              <a:tr h="560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Абс. число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Абс. число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Абс. число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237281"/>
                  </a:ext>
                </a:extLst>
              </a:tr>
              <a:tr h="444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роддома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3316883"/>
                  </a:ext>
                </a:extLst>
              </a:tr>
              <a:tr h="422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РБ № 1 НЦМ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736069"/>
                  </a:ext>
                </a:extLst>
              </a:tr>
              <a:tr h="427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ЦУБ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826962"/>
                  </a:ext>
                </a:extLst>
              </a:tr>
              <a:tr h="427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КДН ОА г. Якутска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460926"/>
                  </a:ext>
                </a:extLst>
              </a:tr>
              <a:tr h="427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приказу МО РС(Я)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729961"/>
                  </a:ext>
                </a:extLst>
              </a:tr>
              <a:tr h="709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ход-ву ООиП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(из дома)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8473447"/>
                  </a:ext>
                </a:extLst>
              </a:tr>
              <a:tr h="504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Привезла полиция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709872"/>
                  </a:ext>
                </a:extLst>
              </a:tr>
              <a:tr h="423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305114"/>
                  </a:ext>
                </a:extLst>
              </a:tr>
              <a:tr h="415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из улусов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018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899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r>
              <a:rPr lang="ru-RU" dirty="0"/>
              <a:t>Состав детей по юридическому статусу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3FD9CD7-8AC2-4F60-936A-016974220C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295259"/>
              </p:ext>
            </p:extLst>
          </p:nvPr>
        </p:nvGraphicFramePr>
        <p:xfrm>
          <a:off x="677334" y="1351722"/>
          <a:ext cx="9632858" cy="5049077"/>
        </p:xfrm>
        <a:graphic>
          <a:graphicData uri="http://schemas.openxmlformats.org/drawingml/2006/table">
            <a:tbl>
              <a:tblPr firstRow="1" firstCol="1" bandRow="1"/>
              <a:tblGrid>
                <a:gridCol w="3207455">
                  <a:extLst>
                    <a:ext uri="{9D8B030D-6E8A-4147-A177-3AD203B41FA5}">
                      <a16:colId xmlns:a16="http://schemas.microsoft.com/office/drawing/2014/main" val="790476025"/>
                    </a:ext>
                  </a:extLst>
                </a:gridCol>
                <a:gridCol w="1065216">
                  <a:extLst>
                    <a:ext uri="{9D8B030D-6E8A-4147-A177-3AD203B41FA5}">
                      <a16:colId xmlns:a16="http://schemas.microsoft.com/office/drawing/2014/main" val="4139995342"/>
                    </a:ext>
                  </a:extLst>
                </a:gridCol>
                <a:gridCol w="1065216">
                  <a:extLst>
                    <a:ext uri="{9D8B030D-6E8A-4147-A177-3AD203B41FA5}">
                      <a16:colId xmlns:a16="http://schemas.microsoft.com/office/drawing/2014/main" val="505661697"/>
                    </a:ext>
                  </a:extLst>
                </a:gridCol>
                <a:gridCol w="1065216">
                  <a:extLst>
                    <a:ext uri="{9D8B030D-6E8A-4147-A177-3AD203B41FA5}">
                      <a16:colId xmlns:a16="http://schemas.microsoft.com/office/drawing/2014/main" val="89909621"/>
                    </a:ext>
                  </a:extLst>
                </a:gridCol>
                <a:gridCol w="1098012">
                  <a:extLst>
                    <a:ext uri="{9D8B030D-6E8A-4147-A177-3AD203B41FA5}">
                      <a16:colId xmlns:a16="http://schemas.microsoft.com/office/drawing/2014/main" val="4147630029"/>
                    </a:ext>
                  </a:extLst>
                </a:gridCol>
                <a:gridCol w="1098012">
                  <a:extLst>
                    <a:ext uri="{9D8B030D-6E8A-4147-A177-3AD203B41FA5}">
                      <a16:colId xmlns:a16="http://schemas.microsoft.com/office/drawing/2014/main" val="783577252"/>
                    </a:ext>
                  </a:extLst>
                </a:gridCol>
                <a:gridCol w="1033731">
                  <a:extLst>
                    <a:ext uri="{9D8B030D-6E8A-4147-A177-3AD203B41FA5}">
                      <a16:colId xmlns:a16="http://schemas.microsoft.com/office/drawing/2014/main" val="6001323"/>
                    </a:ext>
                  </a:extLst>
                </a:gridCol>
              </a:tblGrid>
              <a:tr h="41174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Годы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35746"/>
                  </a:ext>
                </a:extLst>
              </a:tr>
              <a:tr h="889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Абс. число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Абс. число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Абс. число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548540"/>
                  </a:ext>
                </a:extLst>
              </a:tr>
              <a:tr h="844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Дети, чьи родители лишены родительских прав/ ограничены в родительских правах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11/13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20/13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12/15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464943"/>
                  </a:ext>
                </a:extLst>
              </a:tr>
              <a:tr h="411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Дети-сироты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544325"/>
                  </a:ext>
                </a:extLst>
              </a:tr>
              <a:tr h="411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Дети отказные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6365927"/>
                  </a:ext>
                </a:extLst>
              </a:tr>
              <a:tr h="844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Дети, оставшиеся без попечения родителей (СОП)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389445"/>
                  </a:ext>
                </a:extLst>
              </a:tr>
              <a:tr h="411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Дети из семьи временно (ТЖС)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363652"/>
                  </a:ext>
                </a:extLst>
              </a:tr>
              <a:tr h="411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609087"/>
                  </a:ext>
                </a:extLst>
              </a:tr>
              <a:tr h="411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дети-инвалиды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874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006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9562" y="361406"/>
            <a:ext cx="5396895" cy="997131"/>
          </a:xfrm>
        </p:spPr>
        <p:txBody>
          <a:bodyPr>
            <a:normAutofit fontScale="90000"/>
          </a:bodyPr>
          <a:lstStyle/>
          <a:p>
            <a:r>
              <a:rPr lang="ru-RU" sz="5200" dirty="0"/>
              <a:t>Движение детей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DCFC241-5C35-47C3-96B7-F7B6A43875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611342"/>
              </p:ext>
            </p:extLst>
          </p:nvPr>
        </p:nvGraphicFramePr>
        <p:xfrm>
          <a:off x="530088" y="1537252"/>
          <a:ext cx="10283688" cy="4823789"/>
        </p:xfrm>
        <a:graphic>
          <a:graphicData uri="http://schemas.openxmlformats.org/drawingml/2006/table">
            <a:tbl>
              <a:tblPr firstRow="1" firstCol="1" bandRow="1"/>
              <a:tblGrid>
                <a:gridCol w="1030145">
                  <a:extLst>
                    <a:ext uri="{9D8B030D-6E8A-4147-A177-3AD203B41FA5}">
                      <a16:colId xmlns:a16="http://schemas.microsoft.com/office/drawing/2014/main" val="514299558"/>
                    </a:ext>
                  </a:extLst>
                </a:gridCol>
                <a:gridCol w="3242672">
                  <a:extLst>
                    <a:ext uri="{9D8B030D-6E8A-4147-A177-3AD203B41FA5}">
                      <a16:colId xmlns:a16="http://schemas.microsoft.com/office/drawing/2014/main" val="3136879216"/>
                    </a:ext>
                  </a:extLst>
                </a:gridCol>
                <a:gridCol w="1030145">
                  <a:extLst>
                    <a:ext uri="{9D8B030D-6E8A-4147-A177-3AD203B41FA5}">
                      <a16:colId xmlns:a16="http://schemas.microsoft.com/office/drawing/2014/main" val="4042716925"/>
                    </a:ext>
                  </a:extLst>
                </a:gridCol>
                <a:gridCol w="1030145">
                  <a:extLst>
                    <a:ext uri="{9D8B030D-6E8A-4147-A177-3AD203B41FA5}">
                      <a16:colId xmlns:a16="http://schemas.microsoft.com/office/drawing/2014/main" val="98530844"/>
                    </a:ext>
                  </a:extLst>
                </a:gridCol>
                <a:gridCol w="1030145">
                  <a:extLst>
                    <a:ext uri="{9D8B030D-6E8A-4147-A177-3AD203B41FA5}">
                      <a16:colId xmlns:a16="http://schemas.microsoft.com/office/drawing/2014/main" val="3636724225"/>
                    </a:ext>
                  </a:extLst>
                </a:gridCol>
                <a:gridCol w="1042832">
                  <a:extLst>
                    <a:ext uri="{9D8B030D-6E8A-4147-A177-3AD203B41FA5}">
                      <a16:colId xmlns:a16="http://schemas.microsoft.com/office/drawing/2014/main" val="665537786"/>
                    </a:ext>
                  </a:extLst>
                </a:gridCol>
                <a:gridCol w="1042832">
                  <a:extLst>
                    <a:ext uri="{9D8B030D-6E8A-4147-A177-3AD203B41FA5}">
                      <a16:colId xmlns:a16="http://schemas.microsoft.com/office/drawing/2014/main" val="83286427"/>
                    </a:ext>
                  </a:extLst>
                </a:gridCol>
                <a:gridCol w="834772">
                  <a:extLst>
                    <a:ext uri="{9D8B030D-6E8A-4147-A177-3AD203B41FA5}">
                      <a16:colId xmlns:a16="http://schemas.microsoft.com/office/drawing/2014/main" val="4171450354"/>
                    </a:ext>
                  </a:extLst>
                </a:gridCol>
              </a:tblGrid>
              <a:tr h="43648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Выбыло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051079"/>
                  </a:ext>
                </a:extLst>
              </a:tr>
              <a:tr h="436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Абс. число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Абс. число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Абс. число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7057805"/>
                  </a:ext>
                </a:extLst>
              </a:tr>
              <a:tr h="436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Домой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405805"/>
                  </a:ext>
                </a:extLst>
              </a:tr>
              <a:tr h="436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Детские дома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356769"/>
                  </a:ext>
                </a:extLst>
              </a:tr>
              <a:tr h="8954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Дом инвалидов (Министерство труда и социального развития)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134192"/>
                  </a:ext>
                </a:extLst>
              </a:tr>
              <a:tr h="436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больницу (хоспис)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919605"/>
                  </a:ext>
                </a:extLst>
              </a:tr>
              <a:tr h="436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Взяты под опеку/приемная семья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25/3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33/0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48/1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91441"/>
                  </a:ext>
                </a:extLst>
              </a:tr>
              <a:tr h="436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Усыновлено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988068"/>
                  </a:ext>
                </a:extLst>
              </a:tr>
              <a:tr h="436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340062"/>
                  </a:ext>
                </a:extLst>
              </a:tr>
              <a:tr h="436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т.ч. международное усыновление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534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07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ЗАБОЛЕВАЕМОСТЬ ДЕТЕЙ</a:t>
            </a:r>
            <a:b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(на 1000 детского населения)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180755"/>
              </p:ext>
            </p:extLst>
          </p:nvPr>
        </p:nvGraphicFramePr>
        <p:xfrm>
          <a:off x="677335" y="2529901"/>
          <a:ext cx="8890735" cy="2447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8147">
                  <a:extLst>
                    <a:ext uri="{9D8B030D-6E8A-4147-A177-3AD203B41FA5}">
                      <a16:colId xmlns:a16="http://schemas.microsoft.com/office/drawing/2014/main" val="476592148"/>
                    </a:ext>
                  </a:extLst>
                </a:gridCol>
                <a:gridCol w="1778147">
                  <a:extLst>
                    <a:ext uri="{9D8B030D-6E8A-4147-A177-3AD203B41FA5}">
                      <a16:colId xmlns:a16="http://schemas.microsoft.com/office/drawing/2014/main" val="3191854414"/>
                    </a:ext>
                  </a:extLst>
                </a:gridCol>
                <a:gridCol w="1778147">
                  <a:extLst>
                    <a:ext uri="{9D8B030D-6E8A-4147-A177-3AD203B41FA5}">
                      <a16:colId xmlns:a16="http://schemas.microsoft.com/office/drawing/2014/main" val="1056628464"/>
                    </a:ext>
                  </a:extLst>
                </a:gridCol>
                <a:gridCol w="1778147">
                  <a:extLst>
                    <a:ext uri="{9D8B030D-6E8A-4147-A177-3AD203B41FA5}">
                      <a16:colId xmlns:a16="http://schemas.microsoft.com/office/drawing/2014/main" val="410675532"/>
                    </a:ext>
                  </a:extLst>
                </a:gridCol>
                <a:gridCol w="1778147">
                  <a:extLst>
                    <a:ext uri="{9D8B030D-6E8A-4147-A177-3AD203B41FA5}">
                      <a16:colId xmlns:a16="http://schemas.microsoft.com/office/drawing/2014/main" val="914961938"/>
                    </a:ext>
                  </a:extLst>
                </a:gridCol>
              </a:tblGrid>
              <a:tr h="1223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2013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2014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2015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2016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2017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9489234"/>
                  </a:ext>
                </a:extLst>
              </a:tr>
              <a:tr h="1223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0" dirty="0">
                          <a:solidFill>
                            <a:schemeClr val="tx1"/>
                          </a:solidFill>
                          <a:effectLst/>
                        </a:rPr>
                        <a:t>4864</a:t>
                      </a:r>
                      <a:endParaRPr lang="ru-RU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2951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2898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2488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9645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258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209" y="338621"/>
            <a:ext cx="10515600" cy="63636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Структура заболеваемости детей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0F391A9-35BF-433B-83B7-F9AE7D84FC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211109"/>
              </p:ext>
            </p:extLst>
          </p:nvPr>
        </p:nvGraphicFramePr>
        <p:xfrm>
          <a:off x="530088" y="1100058"/>
          <a:ext cx="10876720" cy="5421706"/>
        </p:xfrm>
        <a:graphic>
          <a:graphicData uri="http://schemas.openxmlformats.org/drawingml/2006/table">
            <a:tbl>
              <a:tblPr firstRow="1" firstCol="1" bandRow="1"/>
              <a:tblGrid>
                <a:gridCol w="554328">
                  <a:extLst>
                    <a:ext uri="{9D8B030D-6E8A-4147-A177-3AD203B41FA5}">
                      <a16:colId xmlns:a16="http://schemas.microsoft.com/office/drawing/2014/main" val="3917044899"/>
                    </a:ext>
                  </a:extLst>
                </a:gridCol>
                <a:gridCol w="1513742">
                  <a:extLst>
                    <a:ext uri="{9D8B030D-6E8A-4147-A177-3AD203B41FA5}">
                      <a16:colId xmlns:a16="http://schemas.microsoft.com/office/drawing/2014/main" val="2677022462"/>
                    </a:ext>
                  </a:extLst>
                </a:gridCol>
                <a:gridCol w="554328">
                  <a:extLst>
                    <a:ext uri="{9D8B030D-6E8A-4147-A177-3AD203B41FA5}">
                      <a16:colId xmlns:a16="http://schemas.microsoft.com/office/drawing/2014/main" val="241451610"/>
                    </a:ext>
                  </a:extLst>
                </a:gridCol>
                <a:gridCol w="1594533">
                  <a:extLst>
                    <a:ext uri="{9D8B030D-6E8A-4147-A177-3AD203B41FA5}">
                      <a16:colId xmlns:a16="http://schemas.microsoft.com/office/drawing/2014/main" val="3318263488"/>
                    </a:ext>
                  </a:extLst>
                </a:gridCol>
                <a:gridCol w="554328">
                  <a:extLst>
                    <a:ext uri="{9D8B030D-6E8A-4147-A177-3AD203B41FA5}">
                      <a16:colId xmlns:a16="http://schemas.microsoft.com/office/drawing/2014/main" val="913361182"/>
                    </a:ext>
                  </a:extLst>
                </a:gridCol>
                <a:gridCol w="1693280">
                  <a:extLst>
                    <a:ext uri="{9D8B030D-6E8A-4147-A177-3AD203B41FA5}">
                      <a16:colId xmlns:a16="http://schemas.microsoft.com/office/drawing/2014/main" val="3829329249"/>
                    </a:ext>
                  </a:extLst>
                </a:gridCol>
                <a:gridCol w="554328">
                  <a:extLst>
                    <a:ext uri="{9D8B030D-6E8A-4147-A177-3AD203B41FA5}">
                      <a16:colId xmlns:a16="http://schemas.microsoft.com/office/drawing/2014/main" val="1694149870"/>
                    </a:ext>
                  </a:extLst>
                </a:gridCol>
                <a:gridCol w="1651762">
                  <a:extLst>
                    <a:ext uri="{9D8B030D-6E8A-4147-A177-3AD203B41FA5}">
                      <a16:colId xmlns:a16="http://schemas.microsoft.com/office/drawing/2014/main" val="676867705"/>
                    </a:ext>
                  </a:extLst>
                </a:gridCol>
                <a:gridCol w="2206091">
                  <a:extLst>
                    <a:ext uri="{9D8B030D-6E8A-4147-A177-3AD203B41FA5}">
                      <a16:colId xmlns:a16="http://schemas.microsoft.com/office/drawing/2014/main" val="258807355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475000"/>
                  </a:ext>
                </a:extLst>
              </a:tr>
              <a:tr h="444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Болезни органов дыхания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Болезни органов дыхания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Болезни органов дыхания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Болезни органов дыхания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	Болезни органов дыхания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3895279"/>
                  </a:ext>
                </a:extLst>
              </a:tr>
              <a:tr h="444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Болезни нервной системы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Болезни нервной системы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Болезни нервной системы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Болезни нервной системы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	Болезни нервной системы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987694"/>
                  </a:ext>
                </a:extLst>
              </a:tr>
              <a:tr h="1649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Инфекционные заболевания (ветряная оспа)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Врожденные аномалии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Инфекционные заболевания (ветряная оспа)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Инфекционные заболевания (ветряная оспа)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 Прочие болезни (болезни кожи и подкожно-жировой клетчатки, костно-мышечной системы, симптомы и синдромы)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0097595"/>
                  </a:ext>
                </a:extLst>
              </a:tr>
              <a:tr h="1197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Врожденные аномалии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Болезни кожи и подкожно-жировой клетчатки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Болезни эндокринной системы, расстройства питания и нарушения обмена веществ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Врожденные аномалии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	Врожденные аномалии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5840"/>
                  </a:ext>
                </a:extLst>
              </a:tr>
              <a:tr h="1499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Болезни органов пищеварения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Болезни эндокринной системы, расстройства питания и нарушения обмена веществ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Болезни кожи и подкожно-жировой клетчатки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Болезни уха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	болезни уха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93" marR="38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77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056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116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Структура неврологической заболеваемости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7764158-736C-4446-87CA-2A89C1175A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598112"/>
              </p:ext>
            </p:extLst>
          </p:nvPr>
        </p:nvGraphicFramePr>
        <p:xfrm>
          <a:off x="549965" y="1007165"/>
          <a:ext cx="10515600" cy="54857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6481">
                  <a:extLst>
                    <a:ext uri="{9D8B030D-6E8A-4147-A177-3AD203B41FA5}">
                      <a16:colId xmlns:a16="http://schemas.microsoft.com/office/drawing/2014/main" val="3994549177"/>
                    </a:ext>
                  </a:extLst>
                </a:gridCol>
                <a:gridCol w="2246481">
                  <a:extLst>
                    <a:ext uri="{9D8B030D-6E8A-4147-A177-3AD203B41FA5}">
                      <a16:colId xmlns:a16="http://schemas.microsoft.com/office/drawing/2014/main" val="3094601609"/>
                    </a:ext>
                  </a:extLst>
                </a:gridCol>
                <a:gridCol w="1003773">
                  <a:extLst>
                    <a:ext uri="{9D8B030D-6E8A-4147-A177-3AD203B41FA5}">
                      <a16:colId xmlns:a16="http://schemas.microsoft.com/office/drawing/2014/main" val="75139134"/>
                    </a:ext>
                  </a:extLst>
                </a:gridCol>
                <a:gridCol w="1003773">
                  <a:extLst>
                    <a:ext uri="{9D8B030D-6E8A-4147-A177-3AD203B41FA5}">
                      <a16:colId xmlns:a16="http://schemas.microsoft.com/office/drawing/2014/main" val="270706596"/>
                    </a:ext>
                  </a:extLst>
                </a:gridCol>
                <a:gridCol w="1003773">
                  <a:extLst>
                    <a:ext uri="{9D8B030D-6E8A-4147-A177-3AD203B41FA5}">
                      <a16:colId xmlns:a16="http://schemas.microsoft.com/office/drawing/2014/main" val="758572868"/>
                    </a:ext>
                  </a:extLst>
                </a:gridCol>
                <a:gridCol w="1003773">
                  <a:extLst>
                    <a:ext uri="{9D8B030D-6E8A-4147-A177-3AD203B41FA5}">
                      <a16:colId xmlns:a16="http://schemas.microsoft.com/office/drawing/2014/main" val="2462753222"/>
                    </a:ext>
                  </a:extLst>
                </a:gridCol>
                <a:gridCol w="1003773">
                  <a:extLst>
                    <a:ext uri="{9D8B030D-6E8A-4147-A177-3AD203B41FA5}">
                      <a16:colId xmlns:a16="http://schemas.microsoft.com/office/drawing/2014/main" val="3992747835"/>
                    </a:ext>
                  </a:extLst>
                </a:gridCol>
                <a:gridCol w="1003773">
                  <a:extLst>
                    <a:ext uri="{9D8B030D-6E8A-4147-A177-3AD203B41FA5}">
                      <a16:colId xmlns:a16="http://schemas.microsoft.com/office/drawing/2014/main" val="442458153"/>
                    </a:ext>
                  </a:extLst>
                </a:gridCol>
              </a:tblGrid>
              <a:tr h="55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МКБ-10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Класс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9690"/>
                  </a:ext>
                </a:extLst>
              </a:tr>
              <a:tr h="51733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VI </a:t>
                      </a:r>
                      <a:r>
                        <a:rPr lang="ru-RU" sz="1200">
                          <a:effectLst/>
                        </a:rPr>
                        <a:t>класс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 1 года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 1 года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 1 года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extLst>
                  <a:ext uri="{0D108BD9-81ED-4DB2-BD59-A6C34878D82A}">
                    <a16:rowId xmlns:a16="http://schemas.microsoft.com/office/drawing/2014/main" val="676921469"/>
                  </a:ext>
                </a:extLst>
              </a:tr>
              <a:tr h="2604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G93.8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ПП ЦНС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extLst>
                  <a:ext uri="{0D108BD9-81ED-4DB2-BD59-A6C34878D82A}">
                    <a16:rowId xmlns:a16="http://schemas.microsoft.com/office/drawing/2014/main" val="3837031823"/>
                  </a:ext>
                </a:extLst>
              </a:tr>
              <a:tr h="2604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G80.1-3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ДЦП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extLst>
                  <a:ext uri="{0D108BD9-81ED-4DB2-BD59-A6C34878D82A}">
                    <a16:rowId xmlns:a16="http://schemas.microsoft.com/office/drawing/2014/main" val="1270033254"/>
                  </a:ext>
                </a:extLst>
              </a:tr>
              <a:tr h="260408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G93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РОП ЦНС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extLst>
                  <a:ext uri="{0D108BD9-81ED-4DB2-BD59-A6C34878D82A}">
                    <a16:rowId xmlns:a16="http://schemas.microsoft.com/office/drawing/2014/main" val="1791781354"/>
                  </a:ext>
                </a:extLst>
              </a:tr>
              <a:tr h="2604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РЭП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extLst>
                  <a:ext uri="{0D108BD9-81ED-4DB2-BD59-A6C34878D82A}">
                    <a16:rowId xmlns:a16="http://schemas.microsoft.com/office/drawing/2014/main" val="2993298058"/>
                  </a:ext>
                </a:extLst>
              </a:tr>
              <a:tr h="7825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Эпилепсия (по основному диагнозу)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extLst>
                  <a:ext uri="{0D108BD9-81ED-4DB2-BD59-A6C34878D82A}">
                    <a16:rowId xmlns:a16="http://schemas.microsoft.com/office/drawing/2014/main" val="2995709759"/>
                  </a:ext>
                </a:extLst>
              </a:tr>
              <a:tr h="5173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G71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Миотоническая дистрофия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extLst>
                  <a:ext uri="{0D108BD9-81ED-4DB2-BD59-A6C34878D82A}">
                    <a16:rowId xmlns:a16="http://schemas.microsoft.com/office/drawing/2014/main" val="301123208"/>
                  </a:ext>
                </a:extLst>
              </a:tr>
              <a:tr h="260408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extLst>
                  <a:ext uri="{0D108BD9-81ED-4DB2-BD59-A6C34878D82A}">
                    <a16:rowId xmlns:a16="http://schemas.microsoft.com/office/drawing/2014/main" val="4048824886"/>
                  </a:ext>
                </a:extLst>
              </a:tr>
              <a:tr h="517337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XVII</a:t>
                      </a:r>
                      <a:r>
                        <a:rPr lang="ru-RU" sz="1200">
                          <a:effectLst/>
                        </a:rPr>
                        <a:t> класс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 1 года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 1 года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 1 года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extLst>
                  <a:ext uri="{0D108BD9-81ED-4DB2-BD59-A6C34878D82A}">
                    <a16:rowId xmlns:a16="http://schemas.microsoft.com/office/drawing/2014/main" val="543906661"/>
                  </a:ext>
                </a:extLst>
              </a:tr>
              <a:tr h="5173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Синдром Дауна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extLst>
                  <a:ext uri="{0D108BD9-81ED-4DB2-BD59-A6C34878D82A}">
                    <a16:rowId xmlns:a16="http://schemas.microsoft.com/office/drawing/2014/main" val="4193600015"/>
                  </a:ext>
                </a:extLst>
              </a:tr>
              <a:tr h="5173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Врожденные пороки ЦНС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extLst>
                  <a:ext uri="{0D108BD9-81ED-4DB2-BD59-A6C34878D82A}">
                    <a16:rowId xmlns:a16="http://schemas.microsoft.com/office/drawing/2014/main" val="279253462"/>
                  </a:ext>
                </a:extLst>
              </a:tr>
              <a:tr h="260408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3" marR="66343" marT="0" marB="0"/>
                </a:tc>
                <a:extLst>
                  <a:ext uri="{0D108BD9-81ED-4DB2-BD59-A6C34878D82A}">
                    <a16:rowId xmlns:a16="http://schemas.microsoft.com/office/drawing/2014/main" val="3360365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414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266611" cy="98470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ДЕТСКАЯ ИНВАЛИДНОСТЬ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63339"/>
            <a:ext cx="9074426" cy="482713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Всего за 2017 год зарегистрировано 46 детей-инвалидов</a:t>
            </a:r>
          </a:p>
          <a:p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Показатель инвалидности – 247,05 на 1000 детского населения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На конец 2017 года находятся 21 детей-инвалидов (мальчиков – 10, девочек – 11)</a:t>
            </a:r>
          </a:p>
          <a:p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419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497" y="247560"/>
            <a:ext cx="10515600" cy="91213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Структура инвалидности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9778C5A-0560-4417-BB50-A9AA069A6C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645827"/>
              </p:ext>
            </p:extLst>
          </p:nvPr>
        </p:nvGraphicFramePr>
        <p:xfrm>
          <a:off x="728871" y="1159692"/>
          <a:ext cx="10654746" cy="5188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2128">
                  <a:extLst>
                    <a:ext uri="{9D8B030D-6E8A-4147-A177-3AD203B41FA5}">
                      <a16:colId xmlns:a16="http://schemas.microsoft.com/office/drawing/2014/main" val="1953202841"/>
                    </a:ext>
                  </a:extLst>
                </a:gridCol>
                <a:gridCol w="2614206">
                  <a:extLst>
                    <a:ext uri="{9D8B030D-6E8A-4147-A177-3AD203B41FA5}">
                      <a16:colId xmlns:a16="http://schemas.microsoft.com/office/drawing/2014/main" val="3769801300"/>
                    </a:ext>
                  </a:extLst>
                </a:gridCol>
                <a:gridCol w="2614206">
                  <a:extLst>
                    <a:ext uri="{9D8B030D-6E8A-4147-A177-3AD203B41FA5}">
                      <a16:colId xmlns:a16="http://schemas.microsoft.com/office/drawing/2014/main" val="6816085"/>
                    </a:ext>
                  </a:extLst>
                </a:gridCol>
                <a:gridCol w="2614206">
                  <a:extLst>
                    <a:ext uri="{9D8B030D-6E8A-4147-A177-3AD203B41FA5}">
                      <a16:colId xmlns:a16="http://schemas.microsoft.com/office/drawing/2014/main" val="2441394253"/>
                    </a:ext>
                  </a:extLst>
                </a:gridCol>
              </a:tblGrid>
              <a:tr h="518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Структура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0154308"/>
                  </a:ext>
                </a:extLst>
              </a:tr>
              <a:tr h="5188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Врожденные аномалии развития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 (46,5%)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 (34,4%)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 (36,9%)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8390585"/>
                  </a:ext>
                </a:extLst>
              </a:tr>
              <a:tr h="5188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Патология ЦНС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 (46,5%)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 (60,8%)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 (63,04%)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555593"/>
                  </a:ext>
                </a:extLst>
              </a:tr>
              <a:tr h="5188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Психические расстройства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87268"/>
                  </a:ext>
                </a:extLst>
              </a:tr>
              <a:tr h="5188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Патология ЖКТ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(1,7%)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(4.3%)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5461045"/>
                  </a:ext>
                </a:extLst>
              </a:tr>
              <a:tr h="5188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Патология слуха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(1,7%)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7932569"/>
                  </a:ext>
                </a:extLst>
              </a:tr>
              <a:tr h="5188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Патология органов зрения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(1,7%)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5198250"/>
                  </a:ext>
                </a:extLst>
              </a:tr>
              <a:tr h="5188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ВИЧ-инфекция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(1,7%)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0916983"/>
                  </a:ext>
                </a:extLst>
              </a:tr>
              <a:tr h="5188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0346570"/>
                  </a:ext>
                </a:extLst>
              </a:tr>
              <a:tr h="5188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Умерло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8744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957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146" y="191589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Технические средства реабилитации и услуги по реабилитации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146" y="1619796"/>
            <a:ext cx="8596668" cy="488550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За 2017 год технические средства реабилитации и услуги по реабилитации, предоставляемые ребенку-инвалиду за счет средств федерального бюджета. </a:t>
            </a:r>
          </a:p>
          <a:p>
            <a:pPr marL="0" indent="0">
              <a:buNone/>
            </a:pPr>
            <a:r>
              <a:rPr lang="ru-RU" b="1" i="1" dirty="0"/>
              <a:t>Всего получено средств  технической  реабилитации: </a:t>
            </a:r>
          </a:p>
          <a:p>
            <a:r>
              <a:rPr lang="ru-RU" dirty="0"/>
              <a:t>- подгузники – 4832</a:t>
            </a:r>
          </a:p>
          <a:p>
            <a:r>
              <a:rPr lang="ru-RU" dirty="0"/>
              <a:t>- впитывающие простыни (пеленки) – 60</a:t>
            </a:r>
          </a:p>
          <a:p>
            <a:r>
              <a:rPr lang="ru-RU" dirty="0"/>
              <a:t>- опора детская для ползания – 1</a:t>
            </a:r>
          </a:p>
          <a:p>
            <a:r>
              <a:rPr lang="ru-RU" dirty="0"/>
              <a:t>- опора детская для сидения – 1</a:t>
            </a:r>
          </a:p>
          <a:p>
            <a:r>
              <a:rPr lang="ru-RU" dirty="0"/>
              <a:t>- </a:t>
            </a:r>
            <a:r>
              <a:rPr lang="ru-RU" dirty="0" err="1"/>
              <a:t>противопролежневый</a:t>
            </a:r>
            <a:r>
              <a:rPr lang="ru-RU" dirty="0"/>
              <a:t> матрац – 3</a:t>
            </a:r>
          </a:p>
          <a:p>
            <a:r>
              <a:rPr lang="ru-RU" dirty="0"/>
              <a:t>- </a:t>
            </a:r>
            <a:r>
              <a:rPr lang="ru-RU" dirty="0" err="1"/>
              <a:t>противопролежневая</a:t>
            </a:r>
            <a:r>
              <a:rPr lang="ru-RU" dirty="0"/>
              <a:t> подушка – 1</a:t>
            </a:r>
          </a:p>
          <a:p>
            <a:r>
              <a:rPr lang="ru-RU" dirty="0"/>
              <a:t>- коляска комнатная для детей с ДЦП – 2</a:t>
            </a:r>
          </a:p>
          <a:p>
            <a:r>
              <a:rPr lang="ru-RU" dirty="0"/>
              <a:t>- коляска прогулочная для детей с ДЦП – 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93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115227" y="1465315"/>
            <a:ext cx="4343083" cy="24688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800100" algn="just"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Группы детей:</a:t>
            </a:r>
          </a:p>
          <a:p>
            <a:pPr marL="342900" indent="-342900">
              <a:buFont typeface="Wingdings" panose="05000000000000000000" pitchFamily="2" charset="2"/>
              <a:buChar char=""/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Приемно-карантинная группа</a:t>
            </a:r>
          </a:p>
          <a:p>
            <a:pPr marL="342900" indent="-342900">
              <a:buFont typeface="Wingdings" panose="05000000000000000000" pitchFamily="2" charset="2"/>
              <a:buChar char=""/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Изолятор </a:t>
            </a:r>
          </a:p>
          <a:p>
            <a:pPr marL="342900" indent="-342900">
              <a:buFont typeface="Wingdings" panose="05000000000000000000" pitchFamily="2" charset="2"/>
              <a:buChar char=""/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 физиологических групп </a:t>
            </a:r>
          </a:p>
          <a:p>
            <a:pPr marL="342900" indent="-342900">
              <a:buFont typeface="Wingdings" panose="05000000000000000000" pitchFamily="2" charset="2"/>
              <a:buChar char=""/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 специализированные группы (для детей-инвалидов)</a:t>
            </a:r>
            <a:endParaRPr lang="ru-RU" sz="1600" b="1" dirty="0">
              <a:solidFill>
                <a:schemeClr val="bg1">
                  <a:lumMod val="75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"/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Отделение оказания паллиативной медицинской помощи детям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72568" y="1505188"/>
            <a:ext cx="4745173" cy="246888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Медицинские кабинеты: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Процедурный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Прививочный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Физиокабинет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Массажный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Гидромассажный, 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Зал ЛФК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Молочный пост</a:t>
            </a:r>
          </a:p>
        </p:txBody>
      </p:sp>
      <p:sp>
        <p:nvSpPr>
          <p:cNvPr id="13" name="Стрелка вниз 12"/>
          <p:cNvSpPr/>
          <p:nvPr/>
        </p:nvSpPr>
        <p:spPr>
          <a:xfrm rot="19498989">
            <a:off x="6987865" y="280431"/>
            <a:ext cx="647700" cy="1323975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962523">
            <a:off x="4326407" y="263019"/>
            <a:ext cx="647700" cy="1325563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719512" y="193119"/>
            <a:ext cx="4392612" cy="7493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990000"/>
                </a:solidFill>
                <a:latin typeface="Comic Sans MS" panose="030F0702030302020204" pitchFamily="66" charset="0"/>
              </a:rPr>
              <a:t>Структура Дома ребенка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0022" y="4230687"/>
            <a:ext cx="4261259" cy="23384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Педагогические кабинеты: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Логопедический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Кабинет психологической разгрузки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Сенсорный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Кабинет Монтессори-педагогики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Музыкальный зал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56337" y="4364672"/>
            <a:ext cx="3711575" cy="18159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Финансово-экономический отдел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Организационно-методический отдел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Отдел материально-технического снабжения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5681072" y="942418"/>
            <a:ext cx="574675" cy="371279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249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91548"/>
            <a:ext cx="8596668" cy="117944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ВЫСОКОТЕХНОЛОГИЧНАЯ МЕДИЦИНСКАЯ ПОМОЩЬ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75295"/>
              </p:ext>
            </p:extLst>
          </p:nvPr>
        </p:nvGraphicFramePr>
        <p:xfrm>
          <a:off x="344033" y="1658985"/>
          <a:ext cx="9263270" cy="3055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3020">
                  <a:extLst>
                    <a:ext uri="{9D8B030D-6E8A-4147-A177-3AD203B41FA5}">
                      <a16:colId xmlns:a16="http://schemas.microsoft.com/office/drawing/2014/main" val="2645881098"/>
                    </a:ext>
                  </a:extLst>
                </a:gridCol>
                <a:gridCol w="3555125">
                  <a:extLst>
                    <a:ext uri="{9D8B030D-6E8A-4147-A177-3AD203B41FA5}">
                      <a16:colId xmlns:a16="http://schemas.microsoft.com/office/drawing/2014/main" val="2391749617"/>
                    </a:ext>
                  </a:extLst>
                </a:gridCol>
                <a:gridCol w="3555125">
                  <a:extLst>
                    <a:ext uri="{9D8B030D-6E8A-4147-A177-3AD203B41FA5}">
                      <a16:colId xmlns:a16="http://schemas.microsoft.com/office/drawing/2014/main" val="2523268322"/>
                    </a:ext>
                  </a:extLst>
                </a:gridCol>
              </a:tblGrid>
              <a:tr h="48598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Годы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ВМП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363606"/>
                  </a:ext>
                </a:extLst>
              </a:tr>
              <a:tr h="4859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План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Выполнение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884097"/>
                  </a:ext>
                </a:extLst>
              </a:tr>
              <a:tr h="4859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2015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 (увеличение произошло за счет вновь поступивших детей – 2)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6242219"/>
                  </a:ext>
                </a:extLst>
              </a:tr>
              <a:tr h="4859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2016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 (за счет вновь поступивших детей)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6379087"/>
                  </a:ext>
                </a:extLst>
              </a:tr>
              <a:tr h="4859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201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9451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317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ИНФЕКЦИОННАЯ ЗАБОЛЕВАЕМОСТЬ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64975"/>
            <a:ext cx="8596668" cy="524786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Инфекционная заболеваемость в 2017 году составила –10 случаев, в том числе: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dirty="0"/>
              <a:t>- Энтеробиоз – 1</a:t>
            </a:r>
          </a:p>
          <a:p>
            <a:r>
              <a:rPr lang="ru-RU" sz="2400" dirty="0"/>
              <a:t>- Энтеровирусная инфекция – 3; </a:t>
            </a:r>
          </a:p>
          <a:p>
            <a:r>
              <a:rPr lang="ru-RU" sz="2400" dirty="0"/>
              <a:t>- Инфекционный мононуклеоз - 1;</a:t>
            </a:r>
          </a:p>
          <a:p>
            <a:r>
              <a:rPr lang="ru-RU" sz="2400" dirty="0"/>
              <a:t>- Педикулез – 5.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542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271" y="30915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Профилактика и раннее выявление туберкулеза у детей 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167143"/>
              </p:ext>
            </p:extLst>
          </p:nvPr>
        </p:nvGraphicFramePr>
        <p:xfrm>
          <a:off x="781878" y="1629952"/>
          <a:ext cx="8819321" cy="3838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96969">
                  <a:extLst>
                    <a:ext uri="{9D8B030D-6E8A-4147-A177-3AD203B41FA5}">
                      <a16:colId xmlns:a16="http://schemas.microsoft.com/office/drawing/2014/main" val="522346231"/>
                    </a:ext>
                  </a:extLst>
                </a:gridCol>
                <a:gridCol w="1255921">
                  <a:extLst>
                    <a:ext uri="{9D8B030D-6E8A-4147-A177-3AD203B41FA5}">
                      <a16:colId xmlns:a16="http://schemas.microsoft.com/office/drawing/2014/main" val="1648249736"/>
                    </a:ext>
                  </a:extLst>
                </a:gridCol>
                <a:gridCol w="1890441">
                  <a:extLst>
                    <a:ext uri="{9D8B030D-6E8A-4147-A177-3AD203B41FA5}">
                      <a16:colId xmlns:a16="http://schemas.microsoft.com/office/drawing/2014/main" val="1991802796"/>
                    </a:ext>
                  </a:extLst>
                </a:gridCol>
                <a:gridCol w="1987995">
                  <a:extLst>
                    <a:ext uri="{9D8B030D-6E8A-4147-A177-3AD203B41FA5}">
                      <a16:colId xmlns:a16="http://schemas.microsoft.com/office/drawing/2014/main" val="2703983656"/>
                    </a:ext>
                  </a:extLst>
                </a:gridCol>
                <a:gridCol w="1987995">
                  <a:extLst>
                    <a:ext uri="{9D8B030D-6E8A-4147-A177-3AD203B41FA5}">
                      <a16:colId xmlns:a16="http://schemas.microsoft.com/office/drawing/2014/main" val="800425951"/>
                    </a:ext>
                  </a:extLst>
                </a:gridCol>
              </a:tblGrid>
              <a:tr h="68134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Год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 детей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Обследование на туберкулез по </a:t>
                      </a:r>
                      <a:r>
                        <a:rPr lang="en-US" sz="1800" dirty="0">
                          <a:effectLst/>
                        </a:rPr>
                        <a:t>RM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Проба Манту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025840"/>
                  </a:ext>
                </a:extLst>
              </a:tr>
              <a:tr h="1150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Абсол</a:t>
                      </a:r>
                      <a:r>
                        <a:rPr lang="ru-RU" sz="1800" dirty="0">
                          <a:effectLst/>
                        </a:rPr>
                        <a:t>. число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1872928"/>
                  </a:ext>
                </a:extLst>
              </a:tr>
              <a:tr h="8914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</a:t>
                      </a:r>
                      <a:r>
                        <a:rPr lang="en-US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4947814"/>
                  </a:ext>
                </a:extLst>
              </a:tr>
              <a:tr h="5575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7810366"/>
                  </a:ext>
                </a:extLst>
              </a:tr>
              <a:tr h="5575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8849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829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5126"/>
            <a:ext cx="9313817" cy="80106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Обследование на туберкулез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295733"/>
              </p:ext>
            </p:extLst>
          </p:nvPr>
        </p:nvGraphicFramePr>
        <p:xfrm>
          <a:off x="437323" y="1325218"/>
          <a:ext cx="9183757" cy="431306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99620">
                  <a:extLst>
                    <a:ext uri="{9D8B030D-6E8A-4147-A177-3AD203B41FA5}">
                      <a16:colId xmlns:a16="http://schemas.microsoft.com/office/drawing/2014/main" val="180060598"/>
                    </a:ext>
                  </a:extLst>
                </a:gridCol>
                <a:gridCol w="1099620">
                  <a:extLst>
                    <a:ext uri="{9D8B030D-6E8A-4147-A177-3AD203B41FA5}">
                      <a16:colId xmlns:a16="http://schemas.microsoft.com/office/drawing/2014/main" val="2774901548"/>
                    </a:ext>
                  </a:extLst>
                </a:gridCol>
                <a:gridCol w="1099620">
                  <a:extLst>
                    <a:ext uri="{9D8B030D-6E8A-4147-A177-3AD203B41FA5}">
                      <a16:colId xmlns:a16="http://schemas.microsoft.com/office/drawing/2014/main" val="123250377"/>
                    </a:ext>
                  </a:extLst>
                </a:gridCol>
                <a:gridCol w="956861">
                  <a:extLst>
                    <a:ext uri="{9D8B030D-6E8A-4147-A177-3AD203B41FA5}">
                      <a16:colId xmlns:a16="http://schemas.microsoft.com/office/drawing/2014/main" val="2111924912"/>
                    </a:ext>
                  </a:extLst>
                </a:gridCol>
                <a:gridCol w="1099620">
                  <a:extLst>
                    <a:ext uri="{9D8B030D-6E8A-4147-A177-3AD203B41FA5}">
                      <a16:colId xmlns:a16="http://schemas.microsoft.com/office/drawing/2014/main" val="19222339"/>
                    </a:ext>
                  </a:extLst>
                </a:gridCol>
                <a:gridCol w="1367774">
                  <a:extLst>
                    <a:ext uri="{9D8B030D-6E8A-4147-A177-3AD203B41FA5}">
                      <a16:colId xmlns:a16="http://schemas.microsoft.com/office/drawing/2014/main" val="146589983"/>
                    </a:ext>
                  </a:extLst>
                </a:gridCol>
                <a:gridCol w="1230804">
                  <a:extLst>
                    <a:ext uri="{9D8B030D-6E8A-4147-A177-3AD203B41FA5}">
                      <a16:colId xmlns:a16="http://schemas.microsoft.com/office/drawing/2014/main" val="2368611900"/>
                    </a:ext>
                  </a:extLst>
                </a:gridCol>
                <a:gridCol w="1229838">
                  <a:extLst>
                    <a:ext uri="{9D8B030D-6E8A-4147-A177-3AD203B41FA5}">
                      <a16:colId xmlns:a16="http://schemas.microsoft.com/office/drawing/2014/main" val="2658121090"/>
                    </a:ext>
                  </a:extLst>
                </a:gridCol>
              </a:tblGrid>
              <a:tr h="44257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 dirty="0">
                          <a:effectLst/>
                        </a:rPr>
                        <a:t>Год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 dirty="0">
                          <a:effectLst/>
                        </a:rPr>
                        <a:t>Осмотрено фтизиатром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en-US" sz="2000">
                          <a:effectLst/>
                        </a:rPr>
                        <a:t>RM</a:t>
                      </a:r>
                      <a:r>
                        <a:rPr lang="ru-RU" sz="2000">
                          <a:effectLst/>
                        </a:rPr>
                        <a:t> 2-кратно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>
                          <a:effectLst/>
                        </a:rPr>
                        <a:t>ОАК,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>
                          <a:effectLst/>
                        </a:rPr>
                        <a:t>ОАМ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>
                          <a:effectLst/>
                        </a:rPr>
                        <a:t>Обзор. </a:t>
                      </a:r>
                      <a:r>
                        <a:rPr lang="en-US" sz="2000">
                          <a:effectLst/>
                        </a:rPr>
                        <a:t>R</a:t>
                      </a:r>
                      <a:r>
                        <a:rPr lang="ru-RU" sz="2000">
                          <a:effectLst/>
                        </a:rPr>
                        <a:t> гр.органов груд. клетки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 dirty="0">
                          <a:effectLst/>
                        </a:rPr>
                        <a:t>Томография органов средостения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 dirty="0" err="1">
                          <a:effectLst/>
                        </a:rPr>
                        <a:t>Диаскин-тест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8364969"/>
                  </a:ext>
                </a:extLst>
              </a:tr>
              <a:tr h="2136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 dirty="0" err="1">
                          <a:effectLst/>
                        </a:rPr>
                        <a:t>Абсол</a:t>
                      </a:r>
                      <a:r>
                        <a:rPr lang="ru-RU" sz="2000" dirty="0">
                          <a:effectLst/>
                        </a:rPr>
                        <a:t>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 dirty="0">
                          <a:effectLst/>
                        </a:rPr>
                        <a:t>число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 dirty="0">
                          <a:effectLst/>
                        </a:rPr>
                        <a:t>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866400"/>
                  </a:ext>
                </a:extLst>
              </a:tr>
              <a:tr h="9062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</a:t>
                      </a:r>
                      <a:r>
                        <a:rPr lang="en-US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>
                          <a:effectLst/>
                        </a:rPr>
                        <a:t>28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en-US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en-US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en-US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1682089"/>
                  </a:ext>
                </a:extLst>
              </a:tr>
              <a:tr h="413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en-US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en-US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en-US" sz="2000">
                          <a:effectLst/>
                        </a:rPr>
                        <a:t>15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en-US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1844796"/>
                  </a:ext>
                </a:extLst>
              </a:tr>
              <a:tr h="413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1550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768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071" y="427288"/>
            <a:ext cx="9359443" cy="70236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Результаты обследования на туберкулез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160985"/>
              </p:ext>
            </p:extLst>
          </p:nvPr>
        </p:nvGraphicFramePr>
        <p:xfrm>
          <a:off x="476887" y="1358537"/>
          <a:ext cx="8758552" cy="37079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77996">
                  <a:extLst>
                    <a:ext uri="{9D8B030D-6E8A-4147-A177-3AD203B41FA5}">
                      <a16:colId xmlns:a16="http://schemas.microsoft.com/office/drawing/2014/main" val="2618496285"/>
                    </a:ext>
                  </a:extLst>
                </a:gridCol>
                <a:gridCol w="1459244">
                  <a:extLst>
                    <a:ext uri="{9D8B030D-6E8A-4147-A177-3AD203B41FA5}">
                      <a16:colId xmlns:a16="http://schemas.microsoft.com/office/drawing/2014/main" val="1888266362"/>
                    </a:ext>
                  </a:extLst>
                </a:gridCol>
                <a:gridCol w="1112197">
                  <a:extLst>
                    <a:ext uri="{9D8B030D-6E8A-4147-A177-3AD203B41FA5}">
                      <a16:colId xmlns:a16="http://schemas.microsoft.com/office/drawing/2014/main" val="832892839"/>
                    </a:ext>
                  </a:extLst>
                </a:gridCol>
                <a:gridCol w="2378866">
                  <a:extLst>
                    <a:ext uri="{9D8B030D-6E8A-4147-A177-3AD203B41FA5}">
                      <a16:colId xmlns:a16="http://schemas.microsoft.com/office/drawing/2014/main" val="2647991753"/>
                    </a:ext>
                  </a:extLst>
                </a:gridCol>
                <a:gridCol w="2530249">
                  <a:extLst>
                    <a:ext uri="{9D8B030D-6E8A-4147-A177-3AD203B41FA5}">
                      <a16:colId xmlns:a16="http://schemas.microsoft.com/office/drawing/2014/main" val="1768939422"/>
                    </a:ext>
                  </a:extLst>
                </a:gridCol>
              </a:tblGrid>
              <a:tr h="17136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</a:rPr>
                        <a:t>Год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</a:rPr>
                        <a:t>ПВА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</a:rPr>
                        <a:t>Вираж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</a:rPr>
                        <a:t>Туб. Инфицирование 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</a:rPr>
                        <a:t>Проведено ХПЛ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3686628"/>
                  </a:ext>
                </a:extLst>
              </a:tr>
              <a:tr h="8859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</a:t>
                      </a:r>
                      <a:r>
                        <a:rPr lang="en-US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n-US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n-US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6124782"/>
                  </a:ext>
                </a:extLst>
              </a:tr>
              <a:tr h="554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987697"/>
                  </a:ext>
                </a:extLst>
              </a:tr>
              <a:tr h="554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7205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167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10818"/>
            <a:ext cx="8596668" cy="7288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Специфическая профилактика туберкулеза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736554"/>
              </p:ext>
            </p:extLst>
          </p:nvPr>
        </p:nvGraphicFramePr>
        <p:xfrm>
          <a:off x="291548" y="1690689"/>
          <a:ext cx="9727096" cy="40124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12226">
                  <a:extLst>
                    <a:ext uri="{9D8B030D-6E8A-4147-A177-3AD203B41FA5}">
                      <a16:colId xmlns:a16="http://schemas.microsoft.com/office/drawing/2014/main" val="3123418704"/>
                    </a:ext>
                  </a:extLst>
                </a:gridCol>
                <a:gridCol w="1112226">
                  <a:extLst>
                    <a:ext uri="{9D8B030D-6E8A-4147-A177-3AD203B41FA5}">
                      <a16:colId xmlns:a16="http://schemas.microsoft.com/office/drawing/2014/main" val="3879566050"/>
                    </a:ext>
                  </a:extLst>
                </a:gridCol>
                <a:gridCol w="1112226">
                  <a:extLst>
                    <a:ext uri="{9D8B030D-6E8A-4147-A177-3AD203B41FA5}">
                      <a16:colId xmlns:a16="http://schemas.microsoft.com/office/drawing/2014/main" val="1871857329"/>
                    </a:ext>
                  </a:extLst>
                </a:gridCol>
                <a:gridCol w="1208072">
                  <a:extLst>
                    <a:ext uri="{9D8B030D-6E8A-4147-A177-3AD203B41FA5}">
                      <a16:colId xmlns:a16="http://schemas.microsoft.com/office/drawing/2014/main" val="2649918660"/>
                    </a:ext>
                  </a:extLst>
                </a:gridCol>
                <a:gridCol w="1148274">
                  <a:extLst>
                    <a:ext uri="{9D8B030D-6E8A-4147-A177-3AD203B41FA5}">
                      <a16:colId xmlns:a16="http://schemas.microsoft.com/office/drawing/2014/main" val="322720961"/>
                    </a:ext>
                  </a:extLst>
                </a:gridCol>
                <a:gridCol w="980330">
                  <a:extLst>
                    <a:ext uri="{9D8B030D-6E8A-4147-A177-3AD203B41FA5}">
                      <a16:colId xmlns:a16="http://schemas.microsoft.com/office/drawing/2014/main" val="2778690729"/>
                    </a:ext>
                  </a:extLst>
                </a:gridCol>
                <a:gridCol w="953606">
                  <a:extLst>
                    <a:ext uri="{9D8B030D-6E8A-4147-A177-3AD203B41FA5}">
                      <a16:colId xmlns:a16="http://schemas.microsoft.com/office/drawing/2014/main" val="948000501"/>
                    </a:ext>
                  </a:extLst>
                </a:gridCol>
                <a:gridCol w="987910">
                  <a:extLst>
                    <a:ext uri="{9D8B030D-6E8A-4147-A177-3AD203B41FA5}">
                      <a16:colId xmlns:a16="http://schemas.microsoft.com/office/drawing/2014/main" val="4169653202"/>
                    </a:ext>
                  </a:extLst>
                </a:gridCol>
                <a:gridCol w="1112226">
                  <a:extLst>
                    <a:ext uri="{9D8B030D-6E8A-4147-A177-3AD203B41FA5}">
                      <a16:colId xmlns:a16="http://schemas.microsoft.com/office/drawing/2014/main" val="840193341"/>
                    </a:ext>
                  </a:extLst>
                </a:gridCol>
              </a:tblGrid>
              <a:tr h="115953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</a:rPr>
                        <a:t>Год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Без </a:t>
                      </a:r>
                      <a:r>
                        <a:rPr lang="en-US" sz="2000" b="1" dirty="0">
                          <a:effectLst/>
                        </a:rPr>
                        <a:t>V</a:t>
                      </a:r>
                      <a:r>
                        <a:rPr lang="ru-RU" sz="2000" b="1" dirty="0">
                          <a:effectLst/>
                        </a:rPr>
                        <a:t> БЦЖ-М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Мед. отвод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Прове-</a:t>
                      </a:r>
                      <a:r>
                        <a:rPr lang="ru-RU" sz="2000" b="1" dirty="0" err="1">
                          <a:effectLst/>
                        </a:rPr>
                        <a:t>дена</a:t>
                      </a:r>
                      <a:r>
                        <a:rPr lang="ru-RU" sz="2000" b="1" dirty="0">
                          <a:effectLst/>
                        </a:rPr>
                        <a:t> </a:t>
                      </a:r>
                      <a:r>
                        <a:rPr lang="en-US" sz="2000" b="1" dirty="0">
                          <a:effectLst/>
                        </a:rPr>
                        <a:t>V</a:t>
                      </a:r>
                      <a:r>
                        <a:rPr lang="ru-RU" sz="2000" b="1" dirty="0">
                          <a:effectLst/>
                        </a:rPr>
                        <a:t> БЦЖ-М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Оста-ток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b="1">
                          <a:effectLst/>
                        </a:rPr>
                        <a:t>Мед. отвод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454020"/>
                  </a:ext>
                </a:extLst>
              </a:tr>
              <a:tr h="1551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Остаток с текущего  г.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Поступило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Постоянный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Временный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1600" b="1" dirty="0" err="1">
                          <a:effectLst/>
                        </a:rPr>
                        <a:t>Постоян-ный</a:t>
                      </a:r>
                      <a:r>
                        <a:rPr lang="ru-RU" sz="1600" b="1" dirty="0">
                          <a:effectLst/>
                        </a:rPr>
                        <a:t>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1600" b="1" dirty="0">
                          <a:effectLst/>
                        </a:rPr>
                        <a:t>Временный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3957021"/>
                  </a:ext>
                </a:extLst>
              </a:tr>
              <a:tr h="551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</a:t>
                      </a:r>
                      <a:r>
                        <a:rPr lang="en-US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n-US" sz="2000">
                          <a:effectLst/>
                        </a:rPr>
                        <a:t>16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n-US" sz="2000" dirty="0">
                          <a:effectLst/>
                        </a:rPr>
                        <a:t>      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n-US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n-US" sz="2000" dirty="0">
                          <a:effectLst/>
                        </a:rPr>
                        <a:t>11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7234667"/>
                  </a:ext>
                </a:extLst>
              </a:tr>
              <a:tr h="3749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</a:rPr>
                        <a:t>11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</a:rPr>
                        <a:t>     1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683288"/>
                  </a:ext>
                </a:extLst>
              </a:tr>
              <a:tr h="3749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n-US" sz="2000" dirty="0">
                          <a:effectLst/>
                        </a:rPr>
                        <a:t>   </a:t>
                      </a:r>
                      <a:r>
                        <a:rPr lang="ru-RU" sz="2000" dirty="0">
                          <a:effectLst/>
                        </a:rPr>
                        <a:t>  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8246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256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397" y="33528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АНАЛИЗ МЛАДЕНЧЕСКОЙ И ДЕТСКОЙ СМЕРТНОСТИ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942143"/>
              </p:ext>
            </p:extLst>
          </p:nvPr>
        </p:nvGraphicFramePr>
        <p:xfrm>
          <a:off x="424071" y="1802295"/>
          <a:ext cx="11012554" cy="4227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08648">
                  <a:extLst>
                    <a:ext uri="{9D8B030D-6E8A-4147-A177-3AD203B41FA5}">
                      <a16:colId xmlns:a16="http://schemas.microsoft.com/office/drawing/2014/main" val="562760154"/>
                    </a:ext>
                  </a:extLst>
                </a:gridCol>
                <a:gridCol w="2074581">
                  <a:extLst>
                    <a:ext uri="{9D8B030D-6E8A-4147-A177-3AD203B41FA5}">
                      <a16:colId xmlns:a16="http://schemas.microsoft.com/office/drawing/2014/main" val="2844886010"/>
                    </a:ext>
                  </a:extLst>
                </a:gridCol>
                <a:gridCol w="2074581">
                  <a:extLst>
                    <a:ext uri="{9D8B030D-6E8A-4147-A177-3AD203B41FA5}">
                      <a16:colId xmlns:a16="http://schemas.microsoft.com/office/drawing/2014/main" val="4036103125"/>
                    </a:ext>
                  </a:extLst>
                </a:gridCol>
                <a:gridCol w="1954744">
                  <a:extLst>
                    <a:ext uri="{9D8B030D-6E8A-4147-A177-3AD203B41FA5}">
                      <a16:colId xmlns:a16="http://schemas.microsoft.com/office/drawing/2014/main" val="360254862"/>
                    </a:ext>
                  </a:extLst>
                </a:gridCol>
              </a:tblGrid>
              <a:tr h="1056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Годы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2015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2016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2017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123686"/>
                  </a:ext>
                </a:extLst>
              </a:tr>
              <a:tr h="1056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Умерло всего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5840794"/>
                  </a:ext>
                </a:extLst>
              </a:tr>
              <a:tr h="1056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В </a:t>
                      </a:r>
                      <a:r>
                        <a:rPr lang="ru-RU" sz="2000" b="1" dirty="0" err="1">
                          <a:effectLst/>
                        </a:rPr>
                        <a:t>т.ч</a:t>
                      </a:r>
                      <a:r>
                        <a:rPr lang="ru-RU" sz="2000" b="1" dirty="0">
                          <a:effectLst/>
                        </a:rPr>
                        <a:t>. в возрасте до 1 года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6196814"/>
                  </a:ext>
                </a:extLst>
              </a:tr>
              <a:tr h="1056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% летальности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0,83 %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1,15%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1,12%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445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801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000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СТРУКТУРА ЛЕТАЛЬНОСТИ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759073"/>
              </p:ext>
            </p:extLst>
          </p:nvPr>
        </p:nvGraphicFramePr>
        <p:xfrm>
          <a:off x="182879" y="1347180"/>
          <a:ext cx="11611555" cy="5038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9370">
                  <a:extLst>
                    <a:ext uri="{9D8B030D-6E8A-4147-A177-3AD203B41FA5}">
                      <a16:colId xmlns:a16="http://schemas.microsoft.com/office/drawing/2014/main" val="107248469"/>
                    </a:ext>
                  </a:extLst>
                </a:gridCol>
                <a:gridCol w="1483298">
                  <a:extLst>
                    <a:ext uri="{9D8B030D-6E8A-4147-A177-3AD203B41FA5}">
                      <a16:colId xmlns:a16="http://schemas.microsoft.com/office/drawing/2014/main" val="1108882493"/>
                    </a:ext>
                  </a:extLst>
                </a:gridCol>
                <a:gridCol w="1483298">
                  <a:extLst>
                    <a:ext uri="{9D8B030D-6E8A-4147-A177-3AD203B41FA5}">
                      <a16:colId xmlns:a16="http://schemas.microsoft.com/office/drawing/2014/main" val="3077538554"/>
                    </a:ext>
                  </a:extLst>
                </a:gridCol>
                <a:gridCol w="1444263">
                  <a:extLst>
                    <a:ext uri="{9D8B030D-6E8A-4147-A177-3AD203B41FA5}">
                      <a16:colId xmlns:a16="http://schemas.microsoft.com/office/drawing/2014/main" val="108672533"/>
                    </a:ext>
                  </a:extLst>
                </a:gridCol>
                <a:gridCol w="1444263">
                  <a:extLst>
                    <a:ext uri="{9D8B030D-6E8A-4147-A177-3AD203B41FA5}">
                      <a16:colId xmlns:a16="http://schemas.microsoft.com/office/drawing/2014/main" val="1145258530"/>
                    </a:ext>
                  </a:extLst>
                </a:gridCol>
                <a:gridCol w="1425596">
                  <a:extLst>
                    <a:ext uri="{9D8B030D-6E8A-4147-A177-3AD203B41FA5}">
                      <a16:colId xmlns:a16="http://schemas.microsoft.com/office/drawing/2014/main" val="3517137562"/>
                    </a:ext>
                  </a:extLst>
                </a:gridCol>
                <a:gridCol w="1381467">
                  <a:extLst>
                    <a:ext uri="{9D8B030D-6E8A-4147-A177-3AD203B41FA5}">
                      <a16:colId xmlns:a16="http://schemas.microsoft.com/office/drawing/2014/main" val="1783224358"/>
                    </a:ext>
                  </a:extLst>
                </a:gridCol>
              </a:tblGrid>
              <a:tr h="34153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Диагнозы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</a:t>
                      </a:r>
                      <a:r>
                        <a:rPr lang="en-US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2016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359102"/>
                  </a:ext>
                </a:extLst>
              </a:tr>
              <a:tr h="1056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всего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 т.ч. до 1 г.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всего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 т.ч. до 1 г.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всего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</a:t>
                      </a:r>
                      <a:r>
                        <a:rPr lang="ru-RU" sz="2000" dirty="0" err="1">
                          <a:effectLst/>
                        </a:rPr>
                        <a:t>т.ч</a:t>
                      </a:r>
                      <a:r>
                        <a:rPr lang="ru-RU" sz="2000" dirty="0">
                          <a:effectLst/>
                        </a:rPr>
                        <a:t>. до 1 г.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4775933"/>
                  </a:ext>
                </a:extLst>
              </a:tr>
              <a:tr h="341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Всего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1287115"/>
                  </a:ext>
                </a:extLst>
              </a:tr>
              <a:tr h="1211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Болезнь Дауна с ВПС и с ПП ЦНС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1958058"/>
                  </a:ext>
                </a:extLst>
              </a:tr>
              <a:tr h="1031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МВПР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5078776"/>
                  </a:ext>
                </a:extLst>
              </a:tr>
              <a:tr h="10563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Органическое поражение ЦНС, ДЦП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8061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4871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ДИСПАНСЕРИЗАЦИЯ ДЕТЕЙ-СИРОТ И ДЕТЕЙ, НАХОДЯЩИХСЯ В ТРУДНОЙ ЖИЗНЕННОЙ СИТУАЦИИ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8957" y="2378009"/>
            <a:ext cx="8596668" cy="4075043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/>
              <a:t>В 2017 году подлежало диспансеризации 87 детей, осмотрено 87 (100%). </a:t>
            </a:r>
          </a:p>
          <a:p>
            <a:r>
              <a:rPr lang="ru-RU" sz="3000" dirty="0"/>
              <a:t>Диспансеризация детей проведена врачами-специалистами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ООО «Медицинская клиника -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Аврора»:</a:t>
            </a:r>
            <a:r>
              <a:rPr lang="ru-RU" sz="3000" dirty="0" err="1"/>
              <a:t>педиатр</a:t>
            </a:r>
            <a:r>
              <a:rPr lang="ru-RU" sz="3000" dirty="0"/>
              <a:t>, невролог, офтальмолог, отоларинголог, детский хирург, акушер-гинеколог, стоматолог, детский ортопед, психиатр, УЗИ внутренних органов, ЭКГ, ЭХОКГ, ОАК, ОАМ.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9020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6274"/>
            <a:ext cx="8596668" cy="81425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Итоги диспансеризации с распределением по группам здоровья (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абс.ч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.)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7ABB566-A353-41A2-B9F1-9755B27999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602793"/>
              </p:ext>
            </p:extLst>
          </p:nvPr>
        </p:nvGraphicFramePr>
        <p:xfrm>
          <a:off x="677334" y="1987826"/>
          <a:ext cx="10454492" cy="4306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7127">
                  <a:extLst>
                    <a:ext uri="{9D8B030D-6E8A-4147-A177-3AD203B41FA5}">
                      <a16:colId xmlns:a16="http://schemas.microsoft.com/office/drawing/2014/main" val="3074723124"/>
                    </a:ext>
                  </a:extLst>
                </a:gridCol>
                <a:gridCol w="1506090">
                  <a:extLst>
                    <a:ext uri="{9D8B030D-6E8A-4147-A177-3AD203B41FA5}">
                      <a16:colId xmlns:a16="http://schemas.microsoft.com/office/drawing/2014/main" val="1522405613"/>
                    </a:ext>
                  </a:extLst>
                </a:gridCol>
                <a:gridCol w="1543091">
                  <a:extLst>
                    <a:ext uri="{9D8B030D-6E8A-4147-A177-3AD203B41FA5}">
                      <a16:colId xmlns:a16="http://schemas.microsoft.com/office/drawing/2014/main" val="474984876"/>
                    </a:ext>
                  </a:extLst>
                </a:gridCol>
                <a:gridCol w="1542002">
                  <a:extLst>
                    <a:ext uri="{9D8B030D-6E8A-4147-A177-3AD203B41FA5}">
                      <a16:colId xmlns:a16="http://schemas.microsoft.com/office/drawing/2014/main" val="3461649196"/>
                    </a:ext>
                  </a:extLst>
                </a:gridCol>
                <a:gridCol w="1543091">
                  <a:extLst>
                    <a:ext uri="{9D8B030D-6E8A-4147-A177-3AD203B41FA5}">
                      <a16:colId xmlns:a16="http://schemas.microsoft.com/office/drawing/2014/main" val="311694087"/>
                    </a:ext>
                  </a:extLst>
                </a:gridCol>
                <a:gridCol w="1543091">
                  <a:extLst>
                    <a:ext uri="{9D8B030D-6E8A-4147-A177-3AD203B41FA5}">
                      <a16:colId xmlns:a16="http://schemas.microsoft.com/office/drawing/2014/main" val="1131583335"/>
                    </a:ext>
                  </a:extLst>
                </a:gridCol>
              </a:tblGrid>
              <a:tr h="7922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9638282"/>
                  </a:ext>
                </a:extLst>
              </a:tr>
              <a:tr h="70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ru-RU" sz="1200">
                          <a:effectLst/>
                        </a:rPr>
                        <a:t> группа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0091804"/>
                  </a:ext>
                </a:extLst>
              </a:tr>
              <a:tr h="70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</a:t>
                      </a:r>
                      <a:r>
                        <a:rPr lang="ru-RU" sz="1200">
                          <a:effectLst/>
                        </a:rPr>
                        <a:t> группа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791421"/>
                  </a:ext>
                </a:extLst>
              </a:tr>
              <a:tr h="70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III</a:t>
                      </a:r>
                      <a:r>
                        <a:rPr lang="ru-RU" sz="1200">
                          <a:effectLst/>
                        </a:rPr>
                        <a:t> группа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8458319"/>
                  </a:ext>
                </a:extLst>
              </a:tr>
              <a:tr h="70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IV</a:t>
                      </a:r>
                      <a:r>
                        <a:rPr lang="ru-RU" sz="1200">
                          <a:effectLst/>
                        </a:rPr>
                        <a:t> группа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3222506"/>
                  </a:ext>
                </a:extLst>
              </a:tr>
              <a:tr h="70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</a:t>
                      </a:r>
                      <a:r>
                        <a:rPr lang="ru-RU" sz="1200">
                          <a:effectLst/>
                        </a:rPr>
                        <a:t> группа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3261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38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47" y="334964"/>
            <a:ext cx="9615340" cy="8905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40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Финансирование за 2015-2017 годы, </a:t>
            </a:r>
            <a:r>
              <a:rPr lang="ru-RU" altLang="ru-RU" sz="4000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тыс.руб</a:t>
            </a:r>
            <a:r>
              <a:rPr lang="ru-RU" altLang="ru-RU" sz="40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.                     </a:t>
            </a:r>
            <a:endParaRPr lang="ru-RU" altLang="ru-RU" sz="28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534045"/>
              </p:ext>
            </p:extLst>
          </p:nvPr>
        </p:nvGraphicFramePr>
        <p:xfrm>
          <a:off x="1546873" y="1225551"/>
          <a:ext cx="6866215" cy="4613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7965046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F50616-F337-4545-8AFA-8A9554EC9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Анализ работы педагогов за 2017 год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034E73-A93D-444E-8168-AADB77B92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3195" y="1540189"/>
            <a:ext cx="8915400" cy="3777622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процесс осуществляют 21 педагог: 1 старший воспитатель, 16 воспитателей, из них 1 воспитатель класса Монтессори, 1 воспитатель сенсорной комнаты, 3 логопеда  и музыкальный руководитель.</a:t>
            </a:r>
          </a:p>
          <a:p>
            <a:pPr>
              <a:buFont typeface="Arial"/>
              <a:buChar char="•"/>
              <a:defRPr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доме ребенка образовательный уровень стабильно высокий, в 2017 году  количество педагогов с высшим образованием составляет 71 %(15 педагогов), со средним специальным -29%(6 педагогов). Все педагоги имеют профессиональное </a:t>
            </a: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образование. Повышают свой образовательный уровень (учатся в высших учебных заведениях) – 2 (9 %) педагога.</a:t>
            </a:r>
          </a:p>
          <a:p>
            <a:pPr>
              <a:buNone/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B0D4FA8-48EB-4707-8690-5AB2601882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689" y="4048559"/>
            <a:ext cx="4346538" cy="253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7891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034E73-A93D-444E-8168-AADB77B92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3682" y="705976"/>
            <a:ext cx="8915400" cy="5522546"/>
          </a:xfrm>
        </p:spPr>
        <p:txBody>
          <a:bodyPr>
            <a:normAutofit/>
          </a:bodyPr>
          <a:lstStyle/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115000"/>
              <a:buFont typeface="Arial"/>
              <a:buChar char="•"/>
              <a:defRPr/>
            </a:pPr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Аттестовано 19 педагогов, что составляет 90 %. 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115000"/>
              <a:buFont typeface="Arial"/>
              <a:buChar char="•"/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педагогов:</a:t>
            </a:r>
          </a:p>
          <a:p>
            <a:pPr marL="0" lvl="0" indent="0">
              <a:spcBef>
                <a:spcPts val="0"/>
              </a:spcBef>
              <a:buClr>
                <a:srgbClr val="3333CC"/>
              </a:buClr>
              <a:buSzPct val="115000"/>
              <a:buNone/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высшая категория  – 5 (24%)</a:t>
            </a:r>
            <a:b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первая категория    – 7 (33%);</a:t>
            </a:r>
            <a:b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сзд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– 7 (33%).</a:t>
            </a:r>
          </a:p>
          <a:p>
            <a:pPr marL="0" lvl="0" indent="0">
              <a:spcBef>
                <a:spcPts val="0"/>
              </a:spcBef>
              <a:buClr>
                <a:srgbClr val="3333CC"/>
              </a:buClr>
              <a:buSzPct val="115000"/>
              <a:buNone/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без категории           – 2 (10%)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115000"/>
              <a:buFont typeface="Arial"/>
              <a:buChar char="•"/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2017 г. прошли аттестацию:</a:t>
            </a:r>
          </a:p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115000"/>
              <a:buFontTx/>
              <a:buChar char="-"/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занимаемой должности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педагога.</a:t>
            </a:r>
          </a:p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115000"/>
              <a:buFontTx/>
              <a:buChar char="-"/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Прошли курсы повышения квалификации в 2017 году - 1 педагог:</a:t>
            </a:r>
          </a:p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115000"/>
              <a:buFontTx/>
              <a:buChar char="-"/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Абзаева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Л.В. – 15.05. – 27.05.2017 г. – курсы повышения квалификации в ФГАОУ ДПО АПК и ППРО Ассоциации Монтессори педагогов России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г.Москва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«Монтессори-педагогика для детей от 8 месяцев до 6 лет. Здоровьесберегающие и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здоровьеформирующие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обучения и воспитания детей дошкольного возраста»72ч, </a:t>
            </a:r>
          </a:p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115000"/>
              <a:buFontTx/>
              <a:buChar char="-"/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Удостоверение у-1520/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115000"/>
              <a:buFontTx/>
              <a:buChar char="-"/>
              <a:defRPr/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5567B3B-001E-4E3B-8392-5F6C55522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7726" y="859784"/>
            <a:ext cx="3783618" cy="220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1176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4968F9-7D5D-4CAD-836B-2CBDDA031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5090"/>
          </a:xfrm>
        </p:spPr>
        <p:txBody>
          <a:bodyPr>
            <a:normAutofit fontScale="90000"/>
          </a:bodyPr>
          <a:lstStyle/>
          <a:p>
            <a:pPr lvl="0" fontAlgn="base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altLang="ru-RU" sz="1800" b="1" i="1" dirty="0">
                <a:solidFill>
                  <a:srgbClr val="26262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Участие на семинарах, научно-практических конференциях и мастер-классах:</a:t>
            </a:r>
            <a:br>
              <a:rPr lang="ru-RU" altLang="ru-RU" sz="1800" b="1" i="1" dirty="0">
                <a:solidFill>
                  <a:srgbClr val="26262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6F0B2D-BAC0-4F29-B343-2D20A2C4B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513" y="993913"/>
            <a:ext cx="9901099" cy="5864087"/>
          </a:xfrm>
        </p:spPr>
        <p:txBody>
          <a:bodyPr>
            <a:normAutofit fontScale="92500" lnSpcReduction="10000"/>
          </a:bodyPr>
          <a:lstStyle/>
          <a:p>
            <a:r>
              <a:rPr lang="ru-RU" altLang="ru-RU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06.02. -08.02.2017 г. – старший воспитатель </a:t>
            </a:r>
            <a:r>
              <a:rPr lang="ru-RU" altLang="ru-RU" sz="17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Босикова</a:t>
            </a:r>
            <a:r>
              <a:rPr lang="ru-RU" altLang="ru-RU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Т.В., музыкальный руководитель </a:t>
            </a:r>
            <a:r>
              <a:rPr lang="ru-RU" altLang="ru-RU" sz="17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Луговкина</a:t>
            </a:r>
            <a:r>
              <a:rPr lang="ru-RU" altLang="ru-RU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Л.А., воспитатель Заздравных О.С. в рамках Республиканского совещания работников образования и науки РС(Я) приняли участие в работе выставки учреждений, реализующих образовательные проекты и показали наглядные дидактические материалы, используемые в работе с детьми раннего возраста. Получили сертификаты.</a:t>
            </a:r>
          </a:p>
          <a:p>
            <a:pPr marL="0" indent="0">
              <a:buClr>
                <a:srgbClr val="3333CC"/>
              </a:buClr>
              <a:defRPr/>
            </a:pPr>
            <a:r>
              <a:rPr lang="ru-RU" altLang="ru-RU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16.02.2017г. –  логопед Сазонова Л.Х. приняла участие в мастер-классе на тему: «Зондовый логопедический массаж. Базовые приемы и экспресс - схемы </a:t>
            </a:r>
            <a:r>
              <a:rPr lang="ru-RU" altLang="ru-RU" sz="17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логомассажа</a:t>
            </a:r>
            <a:r>
              <a:rPr lang="ru-RU" altLang="ru-RU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в интерактивном педагогическом портале МЕРСИБО 2ч. сертификат.</a:t>
            </a:r>
          </a:p>
          <a:p>
            <a:pPr marL="0" indent="0">
              <a:buClr>
                <a:srgbClr val="3333CC"/>
              </a:buClr>
              <a:defRPr/>
            </a:pPr>
            <a:r>
              <a:rPr lang="ru-RU" altLang="ru-RU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15.03. 2017г. –  17.03.2017г. – логопед Сазонова Л.Х.  обучилась на тематическом семинаре «Психолого-педагогическая и консультационная помощь родителям с детьми раннего возраста», Сертификат.</a:t>
            </a:r>
          </a:p>
          <a:p>
            <a:pPr marL="0" lvl="0" indent="0" fontAlgn="base"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115000"/>
              <a:buFont typeface="Arial" charset="0"/>
              <a:buChar char="•"/>
              <a:defRPr/>
            </a:pPr>
            <a:r>
              <a:rPr lang="ru-RU" altLang="ru-RU" sz="17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29.05.2017 г. на базе ГБУ РС(Я) «Городской специализированный дом ребенка» состоялось итоговое методическое объединение специалистов, работающих с детьми раннего возраста с ограниченными возможностями здоровья г. Якутска. Старший воспитатель презентовала доклад «Педагогическая и реабилитационная деятельность в Доме ребенка», в котором ознакомила членов Методического объединения со спецификой деятельности учреждения, С докладом об итогах обучения на курсах Центра Лечебной Педагогики в г. Москва выступила воспитатель Дома ребенка Михайлова А.В. По итогам совещания специалистами произведен обмен опытом работы, подведены итоги 2016-2017 учебного года, обсуждена дорожная карта оказания ранней помощи в РС(Я). </a:t>
            </a:r>
          </a:p>
          <a:p>
            <a:pPr marL="0" lvl="0" indent="0" fontAlgn="base"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115000"/>
              <a:buFont typeface="Arial" charset="0"/>
              <a:buChar char="•"/>
              <a:defRPr/>
            </a:pPr>
            <a:r>
              <a:rPr lang="ru-RU" altLang="ru-RU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28.09. -29.09.2017г. – старший воспитатель </a:t>
            </a:r>
            <a:r>
              <a:rPr lang="ru-RU" altLang="ru-RU" sz="17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Босикова</a:t>
            </a:r>
            <a:r>
              <a:rPr lang="ru-RU" altLang="ru-RU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Т.В., музыкальный руководитель </a:t>
            </a:r>
            <a:r>
              <a:rPr lang="ru-RU" altLang="ru-RU" sz="17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Луговкина</a:t>
            </a:r>
            <a:r>
              <a:rPr lang="ru-RU" altLang="ru-RU" sz="1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Л.А., инструктор ЛФК Петрова А.Д. приняли участие в Республиканском практико-ориентированном семинаре по теме: «Новые технологии в коррекционной работе с детьми раннего возраста», выступили с докладом и презентацией, поделились опытом, получили сертификат.</a:t>
            </a:r>
            <a:endParaRPr lang="ru-RU" altLang="ru-RU" sz="1700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5050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4968F9-7D5D-4CAD-836B-2CBDDA031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воспитанников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6F0B2D-BAC0-4F29-B343-2D20A2C4B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51722"/>
            <a:ext cx="8915400" cy="4559500"/>
          </a:xfrm>
        </p:spPr>
        <p:txBody>
          <a:bodyPr/>
          <a:lstStyle/>
          <a:p>
            <a:r>
              <a:rPr lang="ru-RU" dirty="0"/>
              <a:t>В Доме ребенка охвачены воспитательной работой 4 группы: старшая физиологическая, средняя физиологическая, младшая физиологическая, старшая специализированная. А также грудничковая группа, где проводятся индивидуальные занятия музыкальным руководителем. </a:t>
            </a:r>
          </a:p>
          <a:p>
            <a:r>
              <a:rPr lang="ru-RU" dirty="0"/>
              <a:t>  Все группы отличаются полезной площадью для активного движения, возрастной особенностью организации спальни, столовой, игровых зон, оснащенностью специально подобранными пособиями для сенсорного, речевого, творческого, коммуникативного развития. </a:t>
            </a:r>
          </a:p>
          <a:p>
            <a:r>
              <a:rPr lang="ru-RU" dirty="0"/>
              <a:t>  Подгруппа детей находится в специализированных группах, это дети, для которых необходим уход, требует особого внимания медицинского персонала, исходя из тяжести заболевания. Дети, способные к движению, освоению социальных навыков переводятся в физиологические группы. Так в 2017 г. переведены из специализированных групп в физиологические 4 ребенка.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5913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4968F9-7D5D-4CAD-836B-2CBDDA031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воспитанников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6F0B2D-BAC0-4F29-B343-2D20A2C4B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51722"/>
            <a:ext cx="8915400" cy="52213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индивидуально - коррекционной работы с детьми раннего возраста.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специализированном учреждении решаются диагностические, воспитательные, коррекционно- развивающие и образовательные задачи.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 задачи:</a:t>
            </a:r>
            <a:b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	социализация, повышение самостоятельности ребенка;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	становление нравственных ориентиров в деятельности и поведении;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	воспитание положительных качеств.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Коррекционные задачи:</a:t>
            </a:r>
            <a:b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	формирование усвоения социального опыта взаимодействия с взрослыми и сверстниками;</a:t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	формирование способа ориентировки в окружающей действительности;</a:t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	преодоление и предупреждение у воспитанников вторичных отклонений в развитии познавательной сферы, поведения и личности в целом.</a:t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задачи:</a:t>
            </a:r>
            <a:b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	формирование системы знаний и общественных представлений об окружающей действительности;</a:t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	развитие познавательной активности;</a:t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	формирование всех видов деятельности, характерных для каждого возрастного периода.</a:t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9245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4968F9-7D5D-4CAD-836B-2CBDDA031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240905"/>
            <a:ext cx="8911687" cy="1280890"/>
          </a:xfrm>
        </p:spPr>
        <p:txBody>
          <a:bodyPr/>
          <a:lstStyle/>
          <a:p>
            <a:pPr algn="ctr"/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работы Монтессори-класса.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6F0B2D-BAC0-4F29-B343-2D20A2C4B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33021"/>
            <a:ext cx="10336696" cy="5300869"/>
          </a:xfrm>
        </p:spPr>
        <p:txBody>
          <a:bodyPr/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Положительным аспектом в результативности работы является опыт работы по методики М. Монтессори Лизуновой Г.И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Разновозрастная группа с использованием Монтессори-метода сформирована из перспективных детей средней, старшей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физиогрупп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а также старшей спецгруппы. Дети приходят работать с Монтессори-материалами группами от 2 до 5 человек, (знакомство со средой и ненормализованные дети – по одному ребенку) в утренние часы. Наиболее эффективная работа с 9 до 12 часов. Каждый ребенок посещает Монтессори-класс 1 – 2 раза в неделю и больше.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Продолжительность занятий в Монтессори - классе от 30 минут до 1,5 часов в зависимости от индивидуальных особенностей ребенка: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•	Характеристики темперамента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•	Способности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•	Состояния здоровья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•	Темпов соматического развития, формирования ЦНС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охвачено детей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ru-RU" alt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ru-RU" alt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ru-RU" alt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ru-RU" alt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ru-RU" alt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ru-RU" alt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ru-RU" alt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ru-RU" alt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ru-RU" alt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Нормализация детей в </a:t>
            </a:r>
            <a:r>
              <a:rPr lang="ru-RU" alt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Монтессоре</a:t>
            </a:r>
            <a:r>
              <a:rPr lang="ru-RU" alt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-группе за 2017 год /</a:t>
            </a:r>
            <a:r>
              <a:rPr lang="ru-RU" alt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 ребенка</a:t>
            </a:r>
            <a:r>
              <a:rPr lang="ru-RU" alt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ru-RU" altLang="ru-RU" sz="8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ru-RU" altLang="ru-RU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451AA70-2743-43FD-9906-6064BDF381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482551"/>
              </p:ext>
            </p:extLst>
          </p:nvPr>
        </p:nvGraphicFramePr>
        <p:xfrm>
          <a:off x="4728533" y="3407883"/>
          <a:ext cx="4341495" cy="140582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96900">
                  <a:extLst>
                    <a:ext uri="{9D8B030D-6E8A-4147-A177-3AD203B41FA5}">
                      <a16:colId xmlns:a16="http://schemas.microsoft.com/office/drawing/2014/main" val="404840562"/>
                    </a:ext>
                  </a:extLst>
                </a:gridCol>
                <a:gridCol w="871220">
                  <a:extLst>
                    <a:ext uri="{9D8B030D-6E8A-4147-A177-3AD203B41FA5}">
                      <a16:colId xmlns:a16="http://schemas.microsoft.com/office/drawing/2014/main" val="149134183"/>
                    </a:ext>
                  </a:extLst>
                </a:gridCol>
                <a:gridCol w="897255">
                  <a:extLst>
                    <a:ext uri="{9D8B030D-6E8A-4147-A177-3AD203B41FA5}">
                      <a16:colId xmlns:a16="http://schemas.microsoft.com/office/drawing/2014/main" val="3392118167"/>
                    </a:ext>
                  </a:extLst>
                </a:gridCol>
                <a:gridCol w="916305">
                  <a:extLst>
                    <a:ext uri="{9D8B030D-6E8A-4147-A177-3AD203B41FA5}">
                      <a16:colId xmlns:a16="http://schemas.microsoft.com/office/drawing/2014/main" val="1521028236"/>
                    </a:ext>
                  </a:extLst>
                </a:gridCol>
                <a:gridCol w="1059815">
                  <a:extLst>
                    <a:ext uri="{9D8B030D-6E8A-4147-A177-3AD203B41FA5}">
                      <a16:colId xmlns:a16="http://schemas.microsoft.com/office/drawing/2014/main" val="10689319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детей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спецгруппы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физиогруппы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304343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детей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.инвалидов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6147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179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7838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993754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DFAC95A-D55B-4C09-B49F-4168FA350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117659"/>
              </p:ext>
            </p:extLst>
          </p:nvPr>
        </p:nvGraphicFramePr>
        <p:xfrm>
          <a:off x="3521793" y="5307242"/>
          <a:ext cx="6341110" cy="1392558"/>
        </p:xfrm>
        <a:graphic>
          <a:graphicData uri="http://schemas.openxmlformats.org/drawingml/2006/table">
            <a:tbl>
              <a:tblPr firstRow="1" firstCol="1" bandRow="1"/>
              <a:tblGrid>
                <a:gridCol w="1327536">
                  <a:extLst>
                    <a:ext uri="{9D8B030D-6E8A-4147-A177-3AD203B41FA5}">
                      <a16:colId xmlns:a16="http://schemas.microsoft.com/office/drawing/2014/main" val="175794173"/>
                    </a:ext>
                  </a:extLst>
                </a:gridCol>
                <a:gridCol w="1080198">
                  <a:extLst>
                    <a:ext uri="{9D8B030D-6E8A-4147-A177-3AD203B41FA5}">
                      <a16:colId xmlns:a16="http://schemas.microsoft.com/office/drawing/2014/main" val="3274274600"/>
                    </a:ext>
                  </a:extLst>
                </a:gridCol>
                <a:gridCol w="1327536">
                  <a:extLst>
                    <a:ext uri="{9D8B030D-6E8A-4147-A177-3AD203B41FA5}">
                      <a16:colId xmlns:a16="http://schemas.microsoft.com/office/drawing/2014/main" val="2603686546"/>
                    </a:ext>
                  </a:extLst>
                </a:gridCol>
                <a:gridCol w="1302920">
                  <a:extLst>
                    <a:ext uri="{9D8B030D-6E8A-4147-A177-3AD203B41FA5}">
                      <a16:colId xmlns:a16="http://schemas.microsoft.com/office/drawing/2014/main" val="2248927525"/>
                    </a:ext>
                  </a:extLst>
                </a:gridCol>
                <a:gridCol w="1302920">
                  <a:extLst>
                    <a:ext uri="{9D8B030D-6E8A-4147-A177-3AD203B41FA5}">
                      <a16:colId xmlns:a16="http://schemas.microsoft.com/office/drawing/2014/main" val="3681594311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детей-инвалидов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 нормализации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5942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397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 (47%)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(53%)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1293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(50%)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(41%)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(9%)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9784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(45%)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(55%)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3422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(5%)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579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 (39%)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 (50%)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(11%)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721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1597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9D2E99-2D9D-4F3A-B30D-D9D547524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0232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800" b="1" i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работы сенсорной комнаты.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1229BB-D8BF-4913-B15B-84E877B1D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530" y="1126435"/>
            <a:ext cx="9795082" cy="5552661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посещали Сенсорную комнату, где работает педагог </a:t>
            </a:r>
            <a:r>
              <a:rPr lang="ru-RU" sz="1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Абзаева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Л.В. в утренние часы. Курс посещения состоит в среднем по 10 сеансов, с некоторыми детьми по 15 сеансов.  Продолжительность занятий от 15-30 минут, в зависимости от индивидуальных особенностей детей и состояния здоровья. Занятия проводятся индивидуально, и небольшими подгруппами по 3 детей.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Всего охвачено 62 ребенка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курс занятий прошли – 43 ребенка</a:t>
            </a:r>
            <a:endParaRPr lang="ru-RU" sz="1100" b="1" dirty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курса – 12 детей.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курса – 5 детей.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Таким образом, полученные результаты показывают наличие положительной динамики в процессе коррекции нервно-психического развития детей в Сенсорной комнате.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Сенсорной комнате развиваем у детей  восприятие, формируем  представления о внешних свойствах предметов: их форме, цвете, величине, положении в пространстве, а также запахе, вкусе и т.п.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Сенсорная комната позволяет расширить жизненный опыт детей, обогатить их чувственный мир и обрести уверенность в себе.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Занятия в Сенсорной комнате помогают совершенствованию активных, самостоятельных двигательных навыков, манипулятивной деятельности, овладению схемой тела, зрительно-моторной координации.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Сеансы в СК являются составной частью общего реабилитационного процесса.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5794F49-E202-4BE0-8321-DCD73746A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34943"/>
              </p:ext>
            </p:extLst>
          </p:nvPr>
        </p:nvGraphicFramePr>
        <p:xfrm>
          <a:off x="3940071" y="1941725"/>
          <a:ext cx="5334000" cy="89966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15390">
                  <a:extLst>
                    <a:ext uri="{9D8B030D-6E8A-4147-A177-3AD203B41FA5}">
                      <a16:colId xmlns:a16="http://schemas.microsoft.com/office/drawing/2014/main" val="3438518081"/>
                    </a:ext>
                  </a:extLst>
                </a:gridCol>
                <a:gridCol w="1034415">
                  <a:extLst>
                    <a:ext uri="{9D8B030D-6E8A-4147-A177-3AD203B41FA5}">
                      <a16:colId xmlns:a16="http://schemas.microsoft.com/office/drawing/2014/main" val="16614458"/>
                    </a:ext>
                  </a:extLst>
                </a:gridCol>
                <a:gridCol w="1034415">
                  <a:extLst>
                    <a:ext uri="{9D8B030D-6E8A-4147-A177-3AD203B41FA5}">
                      <a16:colId xmlns:a16="http://schemas.microsoft.com/office/drawing/2014/main" val="76822784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703949686"/>
                    </a:ext>
                  </a:extLst>
                </a:gridCol>
                <a:gridCol w="1021080">
                  <a:extLst>
                    <a:ext uri="{9D8B030D-6E8A-4147-A177-3AD203B41FA5}">
                      <a16:colId xmlns:a16="http://schemas.microsoft.com/office/drawing/2014/main" val="4005780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детей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спецгруппы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физиогруппы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832596"/>
                  </a:ext>
                </a:extLst>
              </a:tr>
              <a:tr h="2286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детей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инвалидов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715980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368561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B123B72-8E7A-429E-B96D-39905AFD0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182916"/>
              </p:ext>
            </p:extLst>
          </p:nvPr>
        </p:nvGraphicFramePr>
        <p:xfrm>
          <a:off x="3689985" y="3656684"/>
          <a:ext cx="6491605" cy="101174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483360">
                  <a:extLst>
                    <a:ext uri="{9D8B030D-6E8A-4147-A177-3AD203B41FA5}">
                      <a16:colId xmlns:a16="http://schemas.microsoft.com/office/drawing/2014/main" val="1790072395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4210912134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1963332542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3158009837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1191481558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911102931"/>
                    </a:ext>
                  </a:extLst>
                </a:gridCol>
                <a:gridCol w="588645">
                  <a:extLst>
                    <a:ext uri="{9D8B030D-6E8A-4147-A177-3AD203B41FA5}">
                      <a16:colId xmlns:a16="http://schemas.microsoft.com/office/drawing/2014/main" val="2193966148"/>
                    </a:ext>
                  </a:extLst>
                </a:gridCol>
              </a:tblGrid>
              <a:tr h="1619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охвачено детей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Улучшение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Незначительное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улучшение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 изменений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735844"/>
                  </a:ext>
                </a:extLst>
              </a:tr>
              <a:tr h="142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кол. детей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кол.детей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кол.детей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7733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11,3%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780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3439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53BDE1-A314-47EF-BDB5-0C5539C72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26565"/>
            <a:ext cx="8911687" cy="595090"/>
          </a:xfrm>
        </p:spPr>
        <p:txBody>
          <a:bodyPr/>
          <a:lstStyle/>
          <a:p>
            <a:r>
              <a:rPr lang="ru-RU" altLang="ru-RU" sz="2800" b="1" i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логопедической работы.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64D5BD-C190-46E6-831A-51861287D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6522" y="921655"/>
            <a:ext cx="9848090" cy="5783945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доме ребенка функционирует 2 логопедических кабинета, где работают 3 логопеда. На данный момент логопед Корнилова Н.В. находится в отпуске по уходу за ребенком.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Логопеды Данилова М.М., Сазонова Л.Х., Корнилова Н.В. используют в своей работе нетрадиционные методы в коррекционной работе с детьми, что улучшило качество по развитию речи. Логопедическая программа по развитию речи детей раннего возраста обоснована на современных разработках дефектологов, логопедов и педагогов.</a:t>
            </a:r>
            <a:endParaRPr lang="ru-RU" sz="1100" b="1" dirty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Цель: </a:t>
            </a:r>
            <a:r>
              <a:rPr lang="ru-RU" sz="1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выявление, устранение и профилактика речевых нарушений.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Занятия ориентированы на психофизические и индивидуальные особенности детей раннего возраста и на изменения в природной и социальной действительности. Кроме того, предусмотрено проведение физкультурных пауз с элементами </a:t>
            </a:r>
            <a:r>
              <a:rPr lang="ru-RU" sz="1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логоритмики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пальчиковой и дыхательной гимнастики.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Выводы: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	Охвачено логопедическими занятиями за 2017 год 56 детей. По сравнению с 2016 годом на 21 ребенка меньше. Логопед Корнилова Н.В. находится по уходу за ребенком. Логопед Данилова М.М. находилась на больничном листе 2 месяца.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	В результате работы за 2016 - 2017 годы показатель «Подведены к норме» уменьшился на 8 % за счет охвата детей-инвалидов с тяжелыми нарушениями речи.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	 Показатель «Значительные улучшения» увеличилось на 12% по сравнению с 2016 годом за счет уменьшения показателя подведены к норме.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ClrTx/>
              <a:buNone/>
              <a:defRPr/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FEB4FD5-7A7B-41A4-900C-2A3169816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013134"/>
              </p:ext>
            </p:extLst>
          </p:nvPr>
        </p:nvGraphicFramePr>
        <p:xfrm>
          <a:off x="3783564" y="2420828"/>
          <a:ext cx="5943601" cy="30119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47527">
                  <a:extLst>
                    <a:ext uri="{9D8B030D-6E8A-4147-A177-3AD203B41FA5}">
                      <a16:colId xmlns:a16="http://schemas.microsoft.com/office/drawing/2014/main" val="2164674786"/>
                    </a:ext>
                  </a:extLst>
                </a:gridCol>
                <a:gridCol w="784057">
                  <a:extLst>
                    <a:ext uri="{9D8B030D-6E8A-4147-A177-3AD203B41FA5}">
                      <a16:colId xmlns:a16="http://schemas.microsoft.com/office/drawing/2014/main" val="3545036031"/>
                    </a:ext>
                  </a:extLst>
                </a:gridCol>
                <a:gridCol w="756364">
                  <a:extLst>
                    <a:ext uri="{9D8B030D-6E8A-4147-A177-3AD203B41FA5}">
                      <a16:colId xmlns:a16="http://schemas.microsoft.com/office/drawing/2014/main" val="3153385050"/>
                    </a:ext>
                  </a:extLst>
                </a:gridCol>
                <a:gridCol w="756364">
                  <a:extLst>
                    <a:ext uri="{9D8B030D-6E8A-4147-A177-3AD203B41FA5}">
                      <a16:colId xmlns:a16="http://schemas.microsoft.com/office/drawing/2014/main" val="1439627846"/>
                    </a:ext>
                  </a:extLst>
                </a:gridCol>
                <a:gridCol w="880405">
                  <a:extLst>
                    <a:ext uri="{9D8B030D-6E8A-4147-A177-3AD203B41FA5}">
                      <a16:colId xmlns:a16="http://schemas.microsoft.com/office/drawing/2014/main" val="3135489205"/>
                    </a:ext>
                  </a:extLst>
                </a:gridCol>
                <a:gridCol w="880405">
                  <a:extLst>
                    <a:ext uri="{9D8B030D-6E8A-4147-A177-3AD203B41FA5}">
                      <a16:colId xmlns:a16="http://schemas.microsoft.com/office/drawing/2014/main" val="3995500371"/>
                    </a:ext>
                  </a:extLst>
                </a:gridCol>
                <a:gridCol w="738479">
                  <a:extLst>
                    <a:ext uri="{9D8B030D-6E8A-4147-A177-3AD203B41FA5}">
                      <a16:colId xmlns:a16="http://schemas.microsoft.com/office/drawing/2014/main" val="3529597631"/>
                    </a:ext>
                  </a:extLst>
                </a:gridCol>
              </a:tblGrid>
              <a:tr h="35750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928989"/>
                  </a:ext>
                </a:extLst>
              </a:tr>
              <a:tr h="19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Абс.число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Абс.число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Абс.число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520808"/>
                  </a:ext>
                </a:extLst>
              </a:tr>
              <a:tr h="2241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детей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42223"/>
                  </a:ext>
                </a:extLst>
              </a:tr>
              <a:tr h="473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Приведено к норме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036014"/>
                  </a:ext>
                </a:extLst>
              </a:tr>
              <a:tr h="3543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Значительное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улучшение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26323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Незначительное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улучшение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39924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 улучшения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440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609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4A6BC0-E7CE-48A7-9288-EA369280F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i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нервно-психического развития детей дома ребенка 2017 год</a:t>
            </a:r>
            <a:r>
              <a:rPr lang="ru-RU" altLang="ru-RU" sz="3200" b="1" dirty="0">
                <a:solidFill>
                  <a:srgbClr val="262626"/>
                </a:solidFill>
                <a:latin typeface="Garamond"/>
              </a:rPr>
              <a:t>.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BE516C8-9E56-4784-BDFC-5A55F1E9A1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7270" y="1905000"/>
            <a:ext cx="6827831" cy="409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99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>
                <a:solidFill>
                  <a:schemeClr val="accent5">
                    <a:lumMod val="75000"/>
                  </a:schemeClr>
                </a:solidFill>
              </a:rPr>
              <a:t>Структура расходования средств</a:t>
            </a:r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93223260"/>
              </p:ext>
            </p:extLst>
          </p:nvPr>
        </p:nvGraphicFramePr>
        <p:xfrm>
          <a:off x="609600" y="791852"/>
          <a:ext cx="10972800" cy="5740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5580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50449" y="334963"/>
            <a:ext cx="9552415" cy="1387820"/>
          </a:xfrm>
        </p:spPr>
        <p:txBody>
          <a:bodyPr>
            <a:normAutofit fontScale="90000"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Стоимость содержания одного воспитанника в день(в руб.)</a:t>
            </a:r>
            <a:b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В 2017 году увеличение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показатель увеличился на 204,74 руб. или 4,7%</a:t>
            </a:r>
            <a:br>
              <a:rPr lang="ru-RU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altLang="ru-RU" sz="2800" b="1" i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65092872"/>
              </p:ext>
            </p:extLst>
          </p:nvPr>
        </p:nvGraphicFramePr>
        <p:xfrm>
          <a:off x="1097280" y="1058092"/>
          <a:ext cx="7068052" cy="5663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219106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8403"/>
            <a:ext cx="10086680" cy="8905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Стоимость питания на 1 койко-день  (в руб.)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42689217"/>
              </p:ext>
            </p:extLst>
          </p:nvPr>
        </p:nvGraphicFramePr>
        <p:xfrm>
          <a:off x="1493118" y="1302208"/>
          <a:ext cx="690403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644372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07010" y="333375"/>
            <a:ext cx="10426046" cy="9350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Стоимость лекарственного обеспечения на 1 койко-день  (в руб.)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00816981"/>
              </p:ext>
            </p:extLst>
          </p:nvPr>
        </p:nvGraphicFramePr>
        <p:xfrm>
          <a:off x="467118" y="1566159"/>
          <a:ext cx="8346944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945016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475" y="260351"/>
            <a:ext cx="9970140" cy="629127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ru-RU" sz="2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ru-RU" sz="25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субсидии на противопожарные мероприятия, </a:t>
            </a:r>
            <a:r>
              <a:rPr lang="ru-RU" sz="2500" b="1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5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500" b="1" u="sng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buNone/>
              <a:defRPr/>
            </a:pPr>
            <a:endParaRPr lang="ru-RU" sz="2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321085"/>
              </p:ext>
            </p:extLst>
          </p:nvPr>
        </p:nvGraphicFramePr>
        <p:xfrm>
          <a:off x="671923" y="1637570"/>
          <a:ext cx="8564563" cy="4404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0235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6" y="326967"/>
            <a:ext cx="8596668" cy="132080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Кадровый состав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451584"/>
              </p:ext>
            </p:extLst>
          </p:nvPr>
        </p:nvGraphicFramePr>
        <p:xfrm>
          <a:off x="261257" y="1071153"/>
          <a:ext cx="11572934" cy="55638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15779">
                  <a:extLst>
                    <a:ext uri="{9D8B030D-6E8A-4147-A177-3AD203B41FA5}">
                      <a16:colId xmlns:a16="http://schemas.microsoft.com/office/drawing/2014/main" val="3456610514"/>
                    </a:ext>
                  </a:extLst>
                </a:gridCol>
                <a:gridCol w="1022926">
                  <a:extLst>
                    <a:ext uri="{9D8B030D-6E8A-4147-A177-3AD203B41FA5}">
                      <a16:colId xmlns:a16="http://schemas.microsoft.com/office/drawing/2014/main" val="1002058450"/>
                    </a:ext>
                  </a:extLst>
                </a:gridCol>
                <a:gridCol w="1022926">
                  <a:extLst>
                    <a:ext uri="{9D8B030D-6E8A-4147-A177-3AD203B41FA5}">
                      <a16:colId xmlns:a16="http://schemas.microsoft.com/office/drawing/2014/main" val="1738817792"/>
                    </a:ext>
                  </a:extLst>
                </a:gridCol>
                <a:gridCol w="1022926">
                  <a:extLst>
                    <a:ext uri="{9D8B030D-6E8A-4147-A177-3AD203B41FA5}">
                      <a16:colId xmlns:a16="http://schemas.microsoft.com/office/drawing/2014/main" val="317589842"/>
                    </a:ext>
                  </a:extLst>
                </a:gridCol>
                <a:gridCol w="731103">
                  <a:extLst>
                    <a:ext uri="{9D8B030D-6E8A-4147-A177-3AD203B41FA5}">
                      <a16:colId xmlns:a16="http://schemas.microsoft.com/office/drawing/2014/main" val="1543325342"/>
                    </a:ext>
                  </a:extLst>
                </a:gridCol>
                <a:gridCol w="731103">
                  <a:extLst>
                    <a:ext uri="{9D8B030D-6E8A-4147-A177-3AD203B41FA5}">
                      <a16:colId xmlns:a16="http://schemas.microsoft.com/office/drawing/2014/main" val="2794064380"/>
                    </a:ext>
                  </a:extLst>
                </a:gridCol>
                <a:gridCol w="1022926">
                  <a:extLst>
                    <a:ext uri="{9D8B030D-6E8A-4147-A177-3AD203B41FA5}">
                      <a16:colId xmlns:a16="http://schemas.microsoft.com/office/drawing/2014/main" val="1755612299"/>
                    </a:ext>
                  </a:extLst>
                </a:gridCol>
                <a:gridCol w="731103">
                  <a:extLst>
                    <a:ext uri="{9D8B030D-6E8A-4147-A177-3AD203B41FA5}">
                      <a16:colId xmlns:a16="http://schemas.microsoft.com/office/drawing/2014/main" val="411476773"/>
                    </a:ext>
                  </a:extLst>
                </a:gridCol>
                <a:gridCol w="587769">
                  <a:extLst>
                    <a:ext uri="{9D8B030D-6E8A-4147-A177-3AD203B41FA5}">
                      <a16:colId xmlns:a16="http://schemas.microsoft.com/office/drawing/2014/main" val="3418762032"/>
                    </a:ext>
                  </a:extLst>
                </a:gridCol>
                <a:gridCol w="910547">
                  <a:extLst>
                    <a:ext uri="{9D8B030D-6E8A-4147-A177-3AD203B41FA5}">
                      <a16:colId xmlns:a16="http://schemas.microsoft.com/office/drawing/2014/main" val="840190710"/>
                    </a:ext>
                  </a:extLst>
                </a:gridCol>
                <a:gridCol w="2473826">
                  <a:extLst>
                    <a:ext uri="{9D8B030D-6E8A-4147-A177-3AD203B41FA5}">
                      <a16:colId xmlns:a16="http://schemas.microsoft.com/office/drawing/2014/main" val="2453121305"/>
                    </a:ext>
                  </a:extLst>
                </a:gridCol>
              </a:tblGrid>
              <a:tr h="111851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Наименование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персонала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Количество ставок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Численность работников списочного состава без внешних совместителей и женщин, находящихся в декретном отпуске и 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отпуске по уходу за детьми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Женщины, находящиеся 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161490"/>
                  </a:ext>
                </a:extLst>
              </a:tr>
              <a:tr h="671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По штатному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расписанию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Занято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Жен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Муж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В том числе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 неполном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рабочем дне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Декретном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отпуске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Отпуске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по уходу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за детьми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extLst>
                  <a:ext uri="{0D108BD9-81ED-4DB2-BD59-A6C34878D82A}">
                    <a16:rowId xmlns:a16="http://schemas.microsoft.com/office/drawing/2014/main" val="970434934"/>
                  </a:ext>
                </a:extLst>
              </a:tr>
              <a:tr h="4399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женщин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мужчин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22459"/>
                  </a:ext>
                </a:extLst>
              </a:tr>
              <a:tr h="55571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Врачи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11.5</a:t>
                      </a: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11.5</a:t>
                      </a: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extLst>
                  <a:ext uri="{0D108BD9-81ED-4DB2-BD59-A6C34878D82A}">
                    <a16:rowId xmlns:a16="http://schemas.microsoft.com/office/drawing/2014/main" val="1215834572"/>
                  </a:ext>
                </a:extLst>
              </a:tr>
              <a:tr h="55571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СМП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49.0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49.0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extLst>
                  <a:ext uri="{0D108BD9-81ED-4DB2-BD59-A6C34878D82A}">
                    <a16:rowId xmlns:a16="http://schemas.microsoft.com/office/drawing/2014/main" val="1056217253"/>
                  </a:ext>
                </a:extLst>
              </a:tr>
              <a:tr h="55571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Педагоги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21.0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21.0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extLst>
                  <a:ext uri="{0D108BD9-81ED-4DB2-BD59-A6C34878D82A}">
                    <a16:rowId xmlns:a16="http://schemas.microsoft.com/office/drawing/2014/main" val="4220341480"/>
                  </a:ext>
                </a:extLst>
              </a:tr>
              <a:tr h="55571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ММП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28.0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28.0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extLst>
                  <a:ext uri="{0D108BD9-81ED-4DB2-BD59-A6C34878D82A}">
                    <a16:rowId xmlns:a16="http://schemas.microsoft.com/office/drawing/2014/main" val="3391149785"/>
                  </a:ext>
                </a:extLst>
              </a:tr>
              <a:tr h="55571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Прочие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24.0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24.0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extLst>
                  <a:ext uri="{0D108BD9-81ED-4DB2-BD59-A6C34878D82A}">
                    <a16:rowId xmlns:a16="http://schemas.microsoft.com/office/drawing/2014/main" val="3430055055"/>
                  </a:ext>
                </a:extLst>
              </a:tr>
              <a:tr h="55571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Итого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133.5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133,5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121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113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61" marR="66161" marT="0" marB="0"/>
                </a:tc>
                <a:extLst>
                  <a:ext uri="{0D108BD9-81ED-4DB2-BD59-A6C34878D82A}">
                    <a16:rowId xmlns:a16="http://schemas.microsoft.com/office/drawing/2014/main" val="3811354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48926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510</TotalTime>
  <Words>2736</Words>
  <Application>Microsoft Office PowerPoint</Application>
  <PresentationFormat>Широкоэкранный</PresentationFormat>
  <Paragraphs>1126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8" baseType="lpstr">
      <vt:lpstr>Arial</vt:lpstr>
      <vt:lpstr>Calibri</vt:lpstr>
      <vt:lpstr>Century Gothic</vt:lpstr>
      <vt:lpstr>Comic Sans MS</vt:lpstr>
      <vt:lpstr>Garamond</vt:lpstr>
      <vt:lpstr>Times New Roman</vt:lpstr>
      <vt:lpstr>Trebuchet MS</vt:lpstr>
      <vt:lpstr>Wingdings</vt:lpstr>
      <vt:lpstr>Wingdings 3</vt:lpstr>
      <vt:lpstr>Легкий дым</vt:lpstr>
      <vt:lpstr>Годовой отчет  ГБУ РС (Я) «Городской специализированный дом ребенка»</vt:lpstr>
      <vt:lpstr>Презентация PowerPoint</vt:lpstr>
      <vt:lpstr>Финансирование за 2015-2017 годы, тыс.руб.                     </vt:lpstr>
      <vt:lpstr>Структура расходования средств</vt:lpstr>
      <vt:lpstr>Стоимость содержания одного воспитанника в день(в руб.) В 2017 году увеличение показатель увеличился на 204,74 руб. или 4,7% </vt:lpstr>
      <vt:lpstr>Стоимость питания на 1 койко-день  (в руб.)</vt:lpstr>
      <vt:lpstr>Стоимость лекарственного обеспечения на 1 койко-день  (в руб.)</vt:lpstr>
      <vt:lpstr>Презентация PowerPoint</vt:lpstr>
      <vt:lpstr>Кадровый состав </vt:lpstr>
      <vt:lpstr>Категорийность медицинского персонала</vt:lpstr>
      <vt:lpstr>Поступление детей</vt:lpstr>
      <vt:lpstr>Состав детей по юридическому статусу</vt:lpstr>
      <vt:lpstr>Движение детей</vt:lpstr>
      <vt:lpstr>ЗАБОЛЕВАЕМОСТЬ ДЕТЕЙ (на 1000 детского населения)  </vt:lpstr>
      <vt:lpstr>Структура заболеваемости детей</vt:lpstr>
      <vt:lpstr>Структура неврологической заболеваемости</vt:lpstr>
      <vt:lpstr>ДЕТСКАЯ ИНВАЛИДНОСТЬ</vt:lpstr>
      <vt:lpstr>Структура инвалидности</vt:lpstr>
      <vt:lpstr>Технические средства реабилитации и услуги по реабилитации</vt:lpstr>
      <vt:lpstr>ВЫСОКОТЕХНОЛОГИЧНАЯ МЕДИЦИНСКАЯ ПОМОЩЬ</vt:lpstr>
      <vt:lpstr>ИНФЕКЦИОННАЯ ЗАБОЛЕВАЕМОСТЬ</vt:lpstr>
      <vt:lpstr>Профилактика и раннее выявление туберкулеза у детей  </vt:lpstr>
      <vt:lpstr>Обследование на туберкулез</vt:lpstr>
      <vt:lpstr>Результаты обследования на туберкулез</vt:lpstr>
      <vt:lpstr>Специфическая профилактика туберкулеза</vt:lpstr>
      <vt:lpstr>АНАЛИЗ МЛАДЕНЧЕСКОЙ И ДЕТСКОЙ СМЕРТНОСТИ</vt:lpstr>
      <vt:lpstr>СТРУКТУРА ЛЕТАЛЬНОСТИ</vt:lpstr>
      <vt:lpstr>ДИСПАНСЕРИЗАЦИЯ ДЕТЕЙ-СИРОТ И ДЕТЕЙ, НАХОДЯЩИХСЯ В ТРУДНОЙ ЖИЗНЕННОЙ СИТУАЦИИ</vt:lpstr>
      <vt:lpstr>Итоги диспансеризации с распределением по группам здоровья (абс.ч.)</vt:lpstr>
      <vt:lpstr>Анализ работы педагогов за 2017 год</vt:lpstr>
      <vt:lpstr>Презентация PowerPoint</vt:lpstr>
      <vt:lpstr>Участие на семинарах, научно-практических конференциях и мастер-классах: </vt:lpstr>
      <vt:lpstr>Состав воспитанников</vt:lpstr>
      <vt:lpstr>Состав воспитанников</vt:lpstr>
      <vt:lpstr>Анализ работы Монтессори-класса.</vt:lpstr>
      <vt:lpstr>Анализ работы сенсорной комнаты.</vt:lpstr>
      <vt:lpstr>Анализ логопедической работы.</vt:lpstr>
      <vt:lpstr>Результативность нервно-психического развития детей дома ребенка 2017 год.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Медицинская деятельность  ГБУ РС (Я) «Городской специализированный дом ребенка»</dc:title>
  <dc:creator>25</dc:creator>
  <cp:lastModifiedBy>25</cp:lastModifiedBy>
  <cp:revision>92</cp:revision>
  <dcterms:created xsi:type="dcterms:W3CDTF">2017-02-09T02:28:47Z</dcterms:created>
  <dcterms:modified xsi:type="dcterms:W3CDTF">2018-04-16T02:44:55Z</dcterms:modified>
</cp:coreProperties>
</file>